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264" r:id="rId3"/>
    <p:sldId id="266" r:id="rId5"/>
  </p:sldIdLst>
  <p:sldSz cx="22098000" cy="11049000"/>
  <p:notesSz cx="9939655" cy="14368780"/>
  <p:custDataLst>
    <p:tags r:id="rId10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25" userDrawn="1">
          <p15:clr>
            <a:srgbClr val="A4A3A4"/>
          </p15:clr>
        </p15:guide>
        <p15:guide id="2" orient="horz" pos="4809" userDrawn="1">
          <p15:clr>
            <a:srgbClr val="A4A3A4"/>
          </p15:clr>
        </p15:guide>
        <p15:guide id="3" orient="horz" pos="932" userDrawn="1">
          <p15:clr>
            <a:srgbClr val="A4A3A4"/>
          </p15:clr>
        </p15:guide>
        <p15:guide id="4" orient="horz" pos="3792" userDrawn="1">
          <p15:clr>
            <a:srgbClr val="A4A3A4"/>
          </p15:clr>
        </p15:guide>
        <p15:guide id="5" orient="horz" pos="2651" userDrawn="1">
          <p15:clr>
            <a:srgbClr val="A4A3A4"/>
          </p15:clr>
        </p15:guide>
        <p15:guide id="6" pos="13641" userDrawn="1">
          <p15:clr>
            <a:srgbClr val="A4A3A4"/>
          </p15:clr>
        </p15:guide>
        <p15:guide id="7" pos="8972" userDrawn="1">
          <p15:clr>
            <a:srgbClr val="A4A3A4"/>
          </p15:clr>
        </p15:guide>
        <p15:guide id="8" pos="11055" userDrawn="1">
          <p15:clr>
            <a:srgbClr val="A4A3A4"/>
          </p15:clr>
        </p15:guide>
        <p15:guide id="9" pos="4304" userDrawn="1">
          <p15:clr>
            <a:srgbClr val="A4A3A4"/>
          </p15:clr>
        </p15:guide>
        <p15:guide id="10" pos="438" userDrawn="1">
          <p15:clr>
            <a:srgbClr val="A4A3A4"/>
          </p15:clr>
        </p15:guide>
        <p15:guide id="11" pos="4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EFFF1"/>
    <a:srgbClr val="FAFFEF"/>
    <a:srgbClr val="F8FFE9"/>
    <a:srgbClr val="FFF5D1"/>
    <a:srgbClr val="FFFFCC"/>
    <a:srgbClr val="FFFFFF"/>
    <a:srgbClr val="FFF5EB"/>
    <a:srgbClr val="004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>
    <p:restoredLeft sz="12173"/>
    <p:restoredTop sz="95135"/>
  </p:normalViewPr>
  <p:slideViewPr>
    <p:cSldViewPr showGuides="1">
      <p:cViewPr varScale="1">
        <p:scale>
          <a:sx n="48" d="100"/>
          <a:sy n="48" d="100"/>
        </p:scale>
        <p:origin x="792" y="60"/>
      </p:cViewPr>
      <p:guideLst>
        <p:guide orient="horz" pos="6625"/>
        <p:guide orient="horz" pos="4809"/>
        <p:guide orient="horz" pos="932"/>
        <p:guide orient="horz" pos="3792"/>
        <p:guide orient="horz" pos="2651"/>
        <p:guide pos="13641"/>
        <p:guide pos="8972"/>
        <p:guide pos="11055"/>
        <p:guide pos="4304"/>
        <p:guide pos="438"/>
        <p:guide pos="4992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6888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552" tIns="69274" rIns="138552" bIns="69274" numCol="1" anchor="t" anchorCtr="0" compatLnSpc="1"/>
          <a:lstStyle>
            <a:lvl1pPr defTabSz="138430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138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7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6888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552" tIns="69274" rIns="138552" bIns="69274" numCol="1" anchor="t" anchorCtr="0" compatLnSpc="1"/>
          <a:lstStyle>
            <a:lvl1pPr algn="r" defTabSz="138430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138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7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49325"/>
            <a:ext cx="4306888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552" tIns="69274" rIns="138552" bIns="69274" numCol="1" anchor="b" anchorCtr="0" compatLnSpc="1"/>
          <a:lstStyle>
            <a:lvl1pPr defTabSz="138430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138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7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13649325"/>
            <a:ext cx="4306888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552" tIns="69274" rIns="138552" bIns="69274" numCol="1" anchor="b" anchorCtr="0" compatLnSpc="1"/>
          <a:lstStyle>
            <a:lvl1pPr algn="r" defTabSz="1380490" eaLnBrk="1" hangingPunct="1">
              <a:defRPr sz="1700"/>
            </a:lvl1pPr>
          </a:lstStyle>
          <a:p>
            <a:pPr marL="0" marR="0" lvl="0" indent="0" algn="r" defTabSz="13804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BE7483-F4AB-4B06-81F2-209D9DDA798E}" type="slidenum">
              <a:rPr kumimoji="0" lang="en-US" altLang="zh-CN" sz="17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17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717550"/>
          </a:xfrm>
          <a:prstGeom prst="rect">
            <a:avLst/>
          </a:prstGeom>
        </p:spPr>
        <p:txBody>
          <a:bodyPr vert="horz" lIns="91459" tIns="45731" rIns="91459" bIns="45731" rtlCol="0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0863" y="0"/>
            <a:ext cx="4306888" cy="717550"/>
          </a:xfrm>
          <a:prstGeom prst="rect">
            <a:avLst/>
          </a:prstGeom>
        </p:spPr>
        <p:txBody>
          <a:bodyPr vert="horz" lIns="91459" tIns="45731" rIns="91459" bIns="45731" rtlCol="0"/>
          <a:lstStyle>
            <a:lvl1pPr algn="r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C19AF0-6654-4C25-9EA2-7069DD598804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-414337" y="1081088"/>
            <a:ext cx="10768012" cy="538321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995363" y="6826250"/>
            <a:ext cx="7948613" cy="6462713"/>
          </a:xfrm>
          <a:prstGeom prst="rect">
            <a:avLst/>
          </a:prstGeom>
          <a:noFill/>
          <a:ln w="9525">
            <a:noFill/>
          </a:ln>
        </p:spPr>
        <p:txBody>
          <a:bodyPr vert="horz" lIns="91459" tIns="45731" rIns="91459" bIns="45731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647738"/>
            <a:ext cx="4306888" cy="717550"/>
          </a:xfrm>
          <a:prstGeom prst="rect">
            <a:avLst/>
          </a:prstGeom>
        </p:spPr>
        <p:txBody>
          <a:bodyPr vert="horz" lIns="91459" tIns="45731" rIns="91459" bIns="45731" rtlCol="0" anchor="b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0863" y="13647738"/>
            <a:ext cx="4306888" cy="717550"/>
          </a:xfrm>
          <a:prstGeom prst="rect">
            <a:avLst/>
          </a:prstGeom>
        </p:spPr>
        <p:txBody>
          <a:bodyPr vert="horz" wrap="square" lIns="91459" tIns="45731" rIns="91459" bIns="45731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FE3D0B-688F-492B-AC85-9669BA4ED57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备注占位符 2"/>
          <p:cNvSpPr>
            <a:spLocks noGrp="1"/>
          </p:cNvSpPr>
          <p:nvPr>
            <p:ph type="body"/>
          </p:nvPr>
        </p:nvSpPr>
        <p:spPr>
          <a:xfrm>
            <a:off x="995363" y="6826250"/>
            <a:ext cx="7948612" cy="6462713"/>
          </a:xfrm>
        </p:spPr>
        <p:txBody>
          <a:bodyPr wrap="square" lIns="91459" tIns="45731" rIns="91459" bIns="45731" anchor="t" anchorCtr="0"/>
          <a:p>
            <a:pPr lvl="0"/>
            <a:endParaRPr lang="zh-CN" altLang="en-US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5630863" y="13647738"/>
            <a:ext cx="4306887" cy="717550"/>
          </a:xfrm>
          <a:prstGeom prst="rect">
            <a:avLst/>
          </a:prstGeom>
          <a:noFill/>
          <a:ln w="9525">
            <a:noFill/>
          </a:ln>
        </p:spPr>
        <p:txBody>
          <a:bodyPr lIns="91459" tIns="45731" rIns="91459" bIns="45731" anchor="b" anchorCtr="0"/>
          <a:p>
            <a:pPr lvl="0" algn="r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171" name="备注占位符 2"/>
          <p:cNvSpPr>
            <a:spLocks noGrp="1"/>
          </p:cNvSpPr>
          <p:nvPr>
            <p:ph type="body"/>
          </p:nvPr>
        </p:nvSpPr>
        <p:spPr>
          <a:xfrm>
            <a:off x="995363" y="6826250"/>
            <a:ext cx="7948612" cy="6462713"/>
          </a:xfrm>
        </p:spPr>
        <p:txBody>
          <a:bodyPr wrap="square" lIns="91459" tIns="45731" rIns="91459" bIns="45731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5630863" y="13647738"/>
            <a:ext cx="4306887" cy="717550"/>
          </a:xfrm>
          <a:prstGeom prst="rect">
            <a:avLst/>
          </a:prstGeom>
          <a:noFill/>
          <a:ln w="9525">
            <a:noFill/>
          </a:ln>
        </p:spPr>
        <p:txBody>
          <a:bodyPr lIns="91459" tIns="45731" rIns="91459" bIns="45731" anchor="b" anchorCtr="0"/>
          <a:p>
            <a:pPr lvl="0" algn="r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3432175"/>
            <a:ext cx="18783300" cy="236855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4700" y="6261100"/>
            <a:ext cx="15468600" cy="28241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744825" y="982663"/>
            <a:ext cx="4695825" cy="88392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7350" y="982663"/>
            <a:ext cx="13935075" cy="88392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250" y="7099300"/>
            <a:ext cx="18783300" cy="219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6250" y="4683125"/>
            <a:ext cx="18783300" cy="2416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5735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520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42913"/>
            <a:ext cx="19888200" cy="18415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2473325"/>
            <a:ext cx="9763125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3503613"/>
            <a:ext cx="9763125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1225213" y="2473325"/>
            <a:ext cx="9767887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1225213" y="3503613"/>
            <a:ext cx="9767887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39738"/>
            <a:ext cx="7270750" cy="1871662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39175" y="439738"/>
            <a:ext cx="12353925" cy="9429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2311400"/>
            <a:ext cx="7270750" cy="7558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0" y="7734300"/>
            <a:ext cx="13258800" cy="912813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30700" y="987425"/>
            <a:ext cx="13258800" cy="6629400"/>
          </a:xfrm>
        </p:spPr>
        <p:txBody>
          <a:bodyPr vert="horz" wrap="square" lIns="189409" tIns="94704" rIns="189409" bIns="94704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18942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30700" y="8647113"/>
            <a:ext cx="13258800" cy="1296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1657350" y="982663"/>
            <a:ext cx="18783300" cy="1841500"/>
          </a:xfrm>
          <a:prstGeom prst="rect">
            <a:avLst/>
          </a:prstGeom>
          <a:noFill/>
          <a:ln w="9525">
            <a:noFill/>
          </a:ln>
        </p:spPr>
        <p:txBody>
          <a:bodyPr lIns="189409" tIns="94704" rIns="189409" bIns="94704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1657350" y="3192463"/>
            <a:ext cx="18783300" cy="6629400"/>
          </a:xfrm>
          <a:prstGeom prst="rect">
            <a:avLst/>
          </a:prstGeom>
          <a:noFill/>
          <a:ln w="9525">
            <a:noFill/>
          </a:ln>
        </p:spPr>
        <p:txBody>
          <a:bodyPr lIns="189409" tIns="94704" rIns="189409" bIns="94704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735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0150" y="10066338"/>
            <a:ext cx="699770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ctr"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3690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r" eaLnBrk="1" hangingPunct="1">
              <a:defRPr sz="29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CCA903-3CE3-48F0-AACD-1891D82C2A04}" type="slidenum">
              <a:rPr kumimoji="0" lang="en-US" altLang="zh-CN" sz="2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en-US" altLang="zh-CN" sz="2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709930" indent="-709930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605" indent="-590550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7280" indent="-473075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755" indent="-474980" algn="l" defTabSz="1894205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9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71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3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5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8" name="组合 1"/>
          <p:cNvGrpSpPr/>
          <p:nvPr/>
        </p:nvGrpSpPr>
        <p:grpSpPr>
          <a:xfrm>
            <a:off x="0" y="-23812"/>
            <a:ext cx="22098000" cy="11096625"/>
            <a:chOff x="0" y="-23812"/>
            <a:chExt cx="22098000" cy="11096625"/>
          </a:xfrm>
        </p:grpSpPr>
        <p:pic>
          <p:nvPicPr>
            <p:cNvPr id="4107" name="Picture 2" descr="\\192.168.4.99\单页宣传资料\1 母版\控详\封面\7建邺区.jpg"/>
            <p:cNvPicPr>
              <a:picLocks noChangeAspect="1"/>
            </p:cNvPicPr>
            <p:nvPr/>
          </p:nvPicPr>
          <p:blipFill>
            <a:blip r:embed="rId1"/>
            <a:srcRect l="858" r="743" b="2180"/>
            <a:stretch>
              <a:fillRect/>
            </a:stretch>
          </p:blipFill>
          <p:spPr>
            <a:xfrm>
              <a:off x="0" y="-23812"/>
              <a:ext cx="22098000" cy="110966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08" name="矩形 9"/>
            <p:cNvSpPr/>
            <p:nvPr/>
          </p:nvSpPr>
          <p:spPr>
            <a:xfrm>
              <a:off x="7262813" y="3309938"/>
              <a:ext cx="2143125" cy="1857375"/>
            </a:xfrm>
            <a:prstGeom prst="rect">
              <a:avLst/>
            </a:prstGeom>
            <a:solidFill>
              <a:srgbClr val="FAFFEF"/>
            </a:solidFill>
            <a:ln w="9525">
              <a:noFill/>
            </a:ln>
          </p:spPr>
          <p:txBody>
            <a:bodyPr/>
            <a:p>
              <a:pPr eaLnBrk="1" hangingPunct="1">
                <a:buNone/>
              </a:pPr>
              <a:endParaRPr lang="zh-CN" altLang="en-US" dirty="0">
                <a:solidFill>
                  <a:srgbClr val="FFF5D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ext Box 12"/>
          <p:cNvSpPr txBox="1"/>
          <p:nvPr/>
        </p:nvSpPr>
        <p:spPr>
          <a:xfrm>
            <a:off x="12143105" y="2348865"/>
            <a:ext cx="4511675" cy="828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 algn="ctr" eaLnBrk="1" hangingPunct="1">
              <a:lnSpc>
                <a:spcPct val="150000"/>
              </a:lnSpc>
              <a:buNone/>
            </a:pPr>
            <a:r>
              <a:rPr lang="en-US" altLang="zh-CN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《</a:t>
            </a:r>
            <a:r>
              <a:rPr lang="zh-CN" altLang="en-US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南京市雨花台区雨花南路以北地区（</a:t>
            </a:r>
            <a:r>
              <a:rPr lang="en-US" altLang="zh-CN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NJZCf010</a:t>
            </a:r>
            <a:r>
              <a:rPr lang="zh-CN" altLang="en-US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）</a:t>
            </a:r>
            <a:endParaRPr lang="en-US" altLang="zh-CN" sz="1600" b="1" dirty="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algn="ctr" eaLnBrk="1" hangingPunct="1">
              <a:lnSpc>
                <a:spcPct val="150000"/>
              </a:lnSpc>
              <a:buNone/>
            </a:pPr>
            <a:r>
              <a:rPr lang="zh-CN" altLang="en-US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控制性详细规划</a:t>
            </a:r>
            <a:r>
              <a:rPr lang="en-US" altLang="zh-CN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》03</a:t>
            </a:r>
            <a:r>
              <a:rPr lang="zh-CN" altLang="en-US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07</a:t>
            </a:r>
            <a:r>
              <a:rPr lang="zh-CN" altLang="en-US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08</a:t>
            </a:r>
            <a:r>
              <a:rPr lang="zh-CN" altLang="en-US" sz="1600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规划管理单元图则修改</a:t>
            </a:r>
            <a:endParaRPr lang="zh-CN" altLang="en-US" sz="1600" b="1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549813" y="523875"/>
            <a:ext cx="3579813" cy="35655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304800" algn="just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前言</a:t>
            </a:r>
            <a:endParaRPr kumimoji="1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304800" algn="just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323850" algn="just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为改善片区居住环境，合理布局各相关用地，</a:t>
            </a:r>
            <a:r>
              <a: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南京市规划和自然资源局</a:t>
            </a:r>
            <a:r>
              <a:rPr kumimoji="1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会同雨花台区人民政府组织开展了</a:t>
            </a:r>
            <a:r>
              <a:rPr kumimoji="1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《南京市雨花台区雨花南路以北地区（NJZCf010）控制性详细规划》03、07、08规划管理单元图则修改</a:t>
            </a:r>
            <a:r>
              <a:rPr kumimoji="1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的工作。</a:t>
            </a:r>
            <a:r>
              <a: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该图则修改成果于</a:t>
            </a:r>
            <a:r>
              <a:rPr kumimoji="1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2021</a:t>
            </a:r>
            <a:r>
              <a: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年</a:t>
            </a:r>
            <a:r>
              <a:rPr kumimoji="1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01</a:t>
            </a:r>
            <a:r>
              <a: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月</a:t>
            </a:r>
            <a:r>
              <a:rPr kumimoji="1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19</a:t>
            </a:r>
            <a:r>
              <a: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日获南京市人民政府批复。</a:t>
            </a:r>
            <a:endParaRPr kumimoji="1" lang="en-US" altLang="zh-CN" sz="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323850" algn="just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根据《中华人民共和国城乡规划法》，</a:t>
            </a:r>
            <a:r>
              <a: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现将经市政府批复的</a:t>
            </a:r>
            <a:r>
              <a:rPr kumimoji="1" lang="en-US" altLang="zh-CN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1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南京市雨花台区雨花南路以北地区（NJZCf010）控制性详细规划</a:t>
            </a:r>
            <a:r>
              <a:rPr kumimoji="1" lang="en-US" altLang="zh-CN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》</a:t>
            </a:r>
            <a:r>
              <a:rPr kumimoji="1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NJZCf010-03、NJZCf010-07、NJZCf010-08规划管理单元图则</a:t>
            </a:r>
            <a:r>
              <a:rPr kumimoji="1" lang="zh-CN" altLang="en-US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成果向社会予以公布。 </a:t>
            </a:r>
            <a:endParaRPr kumimoji="1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1" name="Rectangle 61"/>
          <p:cNvSpPr/>
          <p:nvPr/>
        </p:nvSpPr>
        <p:spPr>
          <a:xfrm>
            <a:off x="17549813" y="6908800"/>
            <a:ext cx="3579812" cy="32416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>
              <a:lnSpc>
                <a:spcPct val="250000"/>
              </a:lnSpc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250000"/>
              </a:lnSpc>
              <a:buNone/>
            </a:pPr>
            <a:r>
              <a:rPr lang="en-US" altLang="zh-CN" sz="900" dirty="0">
                <a:latin typeface="宋体" panose="02010600030101010101" pitchFamily="2" charset="-122"/>
              </a:rPr>
              <a:t>1</a:t>
            </a:r>
            <a:r>
              <a:rPr lang="zh-CN" altLang="en-US" sz="900" dirty="0">
                <a:latin typeface="宋体" panose="02010600030101010101" pitchFamily="2" charset="-122"/>
              </a:rPr>
              <a:t>、本材料是为方便公众了解城市规划而制作的参考性文件。</a:t>
            </a:r>
            <a:endParaRPr lang="zh-CN" altLang="en-US" sz="900" dirty="0"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250000"/>
              </a:lnSpc>
              <a:buNone/>
            </a:pPr>
            <a:r>
              <a:rPr lang="en-US" altLang="zh-CN" sz="900" dirty="0">
                <a:latin typeface="宋体" panose="02010600030101010101" pitchFamily="2" charset="-122"/>
              </a:rPr>
              <a:t>2</a:t>
            </a:r>
            <a:r>
              <a:rPr lang="zh-CN" altLang="en-US" sz="900" dirty="0">
                <a:latin typeface="宋体" panose="02010600030101010101" pitchFamily="2" charset="-122"/>
              </a:rPr>
              <a:t>、本规划是城市发展的控制与引导性文件，不代表具体的项目实施计划和实施方案。一旦有建设行为，应依据批准的具体项目建设方案实施。</a:t>
            </a:r>
            <a:endParaRPr lang="zh-CN" altLang="en-US" sz="900" dirty="0"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250000"/>
              </a:lnSpc>
              <a:buNone/>
            </a:pPr>
            <a:r>
              <a:rPr lang="en-US" altLang="zh-CN" sz="900" dirty="0">
                <a:latin typeface="宋体" panose="02010600030101010101" pitchFamily="2" charset="-122"/>
              </a:rPr>
              <a:t>3</a:t>
            </a:r>
            <a:r>
              <a:rPr lang="zh-CN" altLang="en-US" sz="900" dirty="0">
                <a:latin typeface="宋体" panose="02010600030101010101" pitchFamily="2" charset="-122"/>
              </a:rPr>
              <a:t>、城市规划是不断优化更新的过程，规划内容以南京市规划和自然资源局存档备查的最新版本为准，同一地区同内容深度规划若有更新，南京市规划和自然资源局将依法在网站上公布，本材料自动作废。</a:t>
            </a:r>
            <a:endParaRPr lang="zh-CN" altLang="en-US" sz="900" dirty="0"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250000"/>
              </a:lnSpc>
              <a:buNone/>
            </a:pPr>
            <a:r>
              <a:rPr lang="en-US" altLang="zh-CN" sz="900" dirty="0">
                <a:latin typeface="宋体" panose="02010600030101010101" pitchFamily="2" charset="-122"/>
              </a:rPr>
              <a:t>4</a:t>
            </a:r>
            <a:r>
              <a:rPr lang="zh-CN" altLang="en-US" sz="900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zh-CN" sz="900" dirty="0">
              <a:latin typeface="宋体" panose="02010600030101010101" pitchFamily="2" charset="-122"/>
            </a:endParaRPr>
          </a:p>
        </p:txBody>
      </p:sp>
      <p:sp>
        <p:nvSpPr>
          <p:cNvPr id="4102" name="TextBox 2"/>
          <p:cNvSpPr txBox="1"/>
          <p:nvPr/>
        </p:nvSpPr>
        <p:spPr>
          <a:xfrm>
            <a:off x="5892800" y="9801225"/>
            <a:ext cx="868363" cy="1014413"/>
          </a:xfrm>
          <a:prstGeom prst="rect">
            <a:avLst/>
          </a:prstGeom>
          <a:solidFill>
            <a:srgbClr val="FEFFF1"/>
          </a:solidFill>
          <a:ln w="9525">
            <a:noFill/>
          </a:ln>
        </p:spPr>
        <p:txBody>
          <a:bodyPr>
            <a:spAutoFit/>
          </a:bodyPr>
          <a:p>
            <a:pPr marL="171450" indent="-171450" algn="dist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     址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dist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     编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dist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     址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dist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3" name="TextBox 2"/>
          <p:cNvSpPr txBox="1"/>
          <p:nvPr/>
        </p:nvSpPr>
        <p:spPr>
          <a:xfrm>
            <a:off x="6713538" y="9801225"/>
            <a:ext cx="2900362" cy="1014413"/>
          </a:xfrm>
          <a:prstGeom prst="rect">
            <a:avLst/>
          </a:prstGeom>
          <a:solidFill>
            <a:srgbClr val="FEFFF1"/>
          </a:solidFill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  <a:buNone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南京市鼓楼区中山路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210005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http://ghj.nanjing,.gov.cn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025-58883001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4" name="TextBox 2"/>
          <p:cNvSpPr txBox="1"/>
          <p:nvPr/>
        </p:nvSpPr>
        <p:spPr>
          <a:xfrm>
            <a:off x="6561138" y="9801225"/>
            <a:ext cx="347662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  <a:buSzPct val="50000"/>
              <a:buNone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Pct val="50000"/>
              <a:buNone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Pct val="50000"/>
              <a:buNone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Pct val="50000"/>
              <a:buNone/>
            </a:pP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5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713" y="6777038"/>
            <a:ext cx="5422900" cy="424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Text Box 6"/>
          <p:cNvSpPr txBox="1"/>
          <p:nvPr/>
        </p:nvSpPr>
        <p:spPr>
          <a:xfrm>
            <a:off x="11141075" y="9502775"/>
            <a:ext cx="5524500" cy="630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50000"/>
              </a:spcBef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二一年二月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调整前-公交调整版-Model副本"/>
          <p:cNvPicPr>
            <a:picLocks noChangeAspect="1"/>
          </p:cNvPicPr>
          <p:nvPr/>
        </p:nvPicPr>
        <p:blipFill>
          <a:blip r:embed="rId1"/>
          <a:srcRect l="16691" t="11412" r="33765" b="3155"/>
          <a:stretch>
            <a:fillRect/>
          </a:stretch>
        </p:blipFill>
        <p:spPr>
          <a:xfrm>
            <a:off x="14935200" y="4098925"/>
            <a:ext cx="3430588" cy="42338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147" name="图片 2" descr="在雨花台区中的位置"/>
          <p:cNvPicPr>
            <a:picLocks noChangeAspect="1"/>
          </p:cNvPicPr>
          <p:nvPr/>
        </p:nvPicPr>
        <p:blipFill>
          <a:blip r:embed="rId2"/>
          <a:srcRect r="2316"/>
          <a:stretch>
            <a:fillRect/>
          </a:stretch>
        </p:blipFill>
        <p:spPr>
          <a:xfrm>
            <a:off x="1054100" y="2436813"/>
            <a:ext cx="4895850" cy="3544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TextBox 10"/>
          <p:cNvSpPr txBox="1"/>
          <p:nvPr/>
        </p:nvSpPr>
        <p:spPr>
          <a:xfrm>
            <a:off x="3705225" y="10448925"/>
            <a:ext cx="2901950" cy="274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lang="zh-CN" altLang="en-US" sz="1200" dirty="0">
                <a:latin typeface="宋体" panose="02010600030101010101" pitchFamily="2" charset="-122"/>
              </a:rPr>
              <a:t>拟修改地块位置示意图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6149" name="TextBox 10"/>
          <p:cNvSpPr txBox="1"/>
          <p:nvPr/>
        </p:nvSpPr>
        <p:spPr>
          <a:xfrm>
            <a:off x="3925888" y="5200650"/>
            <a:ext cx="2460625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lang="zh-CN" altLang="en-US" sz="1200" dirty="0">
                <a:latin typeface="宋体" panose="02010600030101010101" pitchFamily="2" charset="-122"/>
                <a:sym typeface="宋体" panose="02010600030101010101" pitchFamily="2" charset="-122"/>
              </a:rPr>
              <a:t>拟修改图则位于雨花台区位置</a:t>
            </a:r>
            <a:endParaRPr lang="zh-CN" altLang="en-US" sz="1200" dirty="0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0" name="Text Box 2"/>
          <p:cNvSpPr txBox="1"/>
          <p:nvPr/>
        </p:nvSpPr>
        <p:spPr>
          <a:xfrm>
            <a:off x="1016000" y="187325"/>
            <a:ext cx="19550063" cy="673100"/>
          </a:xfrm>
          <a:prstGeom prst="rect">
            <a:avLst/>
          </a:prstGeom>
          <a:noFill/>
          <a:ln w="9525">
            <a:noFill/>
          </a:ln>
        </p:spPr>
        <p:txBody>
          <a:bodyPr lIns="96695" tIns="48344" rIns="96695" bIns="48344">
            <a:spAutoFit/>
          </a:bodyPr>
          <a:p>
            <a:pPr algn="ctr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《</a:t>
            </a:r>
            <a:r>
              <a:rPr lang="zh-CN" altLang="en-US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南京市雨花台区雨花南路以北地区（</a:t>
            </a:r>
            <a:r>
              <a:rPr lang="en-US" altLang="zh-CN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NJZCf010</a:t>
            </a:r>
            <a:r>
              <a:rPr lang="zh-CN" altLang="en-US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）控制性详细规划</a:t>
            </a:r>
            <a:r>
              <a:rPr lang="en-US" altLang="zh-CN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》03</a:t>
            </a:r>
            <a:r>
              <a:rPr lang="zh-CN" altLang="en-US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en-US" altLang="zh-CN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07</a:t>
            </a:r>
            <a:r>
              <a:rPr lang="zh-CN" altLang="en-US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en-US" altLang="zh-CN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08</a:t>
            </a:r>
            <a:r>
              <a:rPr lang="zh-CN" altLang="en-US" sz="25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规划管理单元图则修改</a:t>
            </a:r>
            <a:endParaRPr lang="zh-CN" altLang="en-US" sz="2500" b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151" name="Rectangle 122"/>
          <p:cNvSpPr/>
          <p:nvPr/>
        </p:nvSpPr>
        <p:spPr>
          <a:xfrm>
            <a:off x="184150" y="1522413"/>
            <a:ext cx="6715125" cy="1204912"/>
          </a:xfrm>
          <a:prstGeom prst="rect">
            <a:avLst/>
          </a:prstGeom>
          <a:noFill/>
          <a:ln w="9525">
            <a:noFill/>
          </a:ln>
        </p:spPr>
        <p:txBody>
          <a:bodyPr lIns="96762" tIns="48381" rIns="96762" bIns="48381">
            <a:spAutoFit/>
          </a:bodyPr>
          <a:p>
            <a:pPr indent="431800" algn="just" eaLnBrk="1" hangingPunct="1">
              <a:lnSpc>
                <a:spcPct val="150000"/>
              </a:lnSpc>
              <a:spcAft>
                <a:spcPts val="600"/>
              </a:spcAft>
              <a:buNone/>
            </a:pP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雨花台区雨花南路以北片区（NJZCf010）03、07、08(长虹路棚户区) 控详图则调整范围北至长虹路，西至宁芜东路，南至安德里路，东至雨花西路，总面积约26.48公顷。</a:t>
            </a:r>
            <a:endParaRPr lang="zh-CN" altLang="en-US" sz="1600" dirty="0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2" name="Rectangle 77"/>
          <p:cNvSpPr/>
          <p:nvPr/>
        </p:nvSpPr>
        <p:spPr>
          <a:xfrm>
            <a:off x="414338" y="1074738"/>
            <a:ext cx="4135437" cy="4048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>
              <a:lnSpc>
                <a:spcPct val="200000"/>
              </a:lnSpc>
              <a:buNone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项目区位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153" name="直接连接符 34"/>
          <p:cNvCxnSpPr/>
          <p:nvPr/>
        </p:nvCxnSpPr>
        <p:spPr>
          <a:xfrm>
            <a:off x="0" y="857250"/>
            <a:ext cx="22098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54" name="直接连接符 36"/>
          <p:cNvCxnSpPr/>
          <p:nvPr/>
        </p:nvCxnSpPr>
        <p:spPr>
          <a:xfrm>
            <a:off x="0" y="0"/>
            <a:ext cx="0" cy="1106011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55" name="直接连接符 40"/>
          <p:cNvCxnSpPr/>
          <p:nvPr/>
        </p:nvCxnSpPr>
        <p:spPr>
          <a:xfrm>
            <a:off x="0" y="10895013"/>
            <a:ext cx="22098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56" name="直接连接符 41"/>
          <p:cNvCxnSpPr/>
          <p:nvPr/>
        </p:nvCxnSpPr>
        <p:spPr>
          <a:xfrm>
            <a:off x="22098000" y="0"/>
            <a:ext cx="0" cy="1107281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57" name="直接连接符 42"/>
          <p:cNvCxnSpPr/>
          <p:nvPr/>
        </p:nvCxnSpPr>
        <p:spPr>
          <a:xfrm>
            <a:off x="7004050" y="857250"/>
            <a:ext cx="0" cy="1003141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58" name="直接连接符 43"/>
          <p:cNvCxnSpPr/>
          <p:nvPr/>
        </p:nvCxnSpPr>
        <p:spPr>
          <a:xfrm>
            <a:off x="14720888" y="844550"/>
            <a:ext cx="0" cy="1004411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59" name="直接连接符 55"/>
          <p:cNvCxnSpPr/>
          <p:nvPr/>
        </p:nvCxnSpPr>
        <p:spPr>
          <a:xfrm>
            <a:off x="0" y="-6350"/>
            <a:ext cx="22098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60" name="直接连接符 56"/>
          <p:cNvCxnSpPr/>
          <p:nvPr/>
        </p:nvCxnSpPr>
        <p:spPr>
          <a:xfrm>
            <a:off x="0" y="11075988"/>
            <a:ext cx="22098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161" name="直接连接符 36"/>
          <p:cNvCxnSpPr/>
          <p:nvPr/>
        </p:nvCxnSpPr>
        <p:spPr>
          <a:xfrm>
            <a:off x="22098000" y="0"/>
            <a:ext cx="0" cy="1106011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6162" name="Rectangle 41"/>
          <p:cNvSpPr/>
          <p:nvPr/>
        </p:nvSpPr>
        <p:spPr>
          <a:xfrm>
            <a:off x="7415213" y="1074738"/>
            <a:ext cx="153352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>
              <a:lnSpc>
                <a:spcPct val="200000"/>
              </a:lnSpc>
              <a:buNone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规划修改内容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86" name="Rectangle 41"/>
          <p:cNvSpPr/>
          <p:nvPr/>
        </p:nvSpPr>
        <p:spPr>
          <a:xfrm>
            <a:off x="7088188" y="1479550"/>
            <a:ext cx="7591425" cy="8961438"/>
          </a:xfrm>
          <a:prstGeom prst="rect">
            <a:avLst/>
          </a:prstGeom>
          <a:noFill/>
          <a:ln w="9525">
            <a:noFill/>
          </a:ln>
        </p:spPr>
        <p:txBody>
          <a:bodyPr wrap="square" lIns="96762" tIns="48381" rIns="96762" bIns="48381" anchor="t">
            <a:spAutoFit/>
          </a:bodyPr>
          <a:lstStyle/>
          <a:p>
            <a:pPr marL="285750" marR="0" lvl="0" indent="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一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 NJZCf01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-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03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图则：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03-13地块用地面积调整为2.30公顷；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03-14地块用地面积调整为0.81公顷；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03-20地块用地面积调整为2.54公顷，容积率调整为≤3.0；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03-21地块编号改为03-22，用地面积调整为2.15公顷，容积率调整为≤2.6，建筑控制高度调整为≤80m；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03-22地块编号改为03-21，地块位置调至03-20地块东南侧，用地面积调整为0.20公顷。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二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 NJZCf010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-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07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图则：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07-04地块用地面积调整为2.09公顷；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07-06地块编号改为07-05，容积率调整为≤1.8；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07-07地块编号改为07-06，用地性质由商办混合用地（Bb）调整为初中用地（A33b），用地面积调整为2.50公顷，容积率调整为≤1.2，建筑密度调整为≤30%，建筑控制高度调整为≤24m，绿地率≥35%；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07-12地块用地性质由初中用地（A33b）调整为公园绿地（G1）及二类居住用地（R2），公园绿地（G1）地块编号为07-10，用地面积为0.67公顷，绿地率≥90%，二类居住用地（R2）地块编号为07-11，用地面积为2.91公顷，容积率为≤2.8，建筑密度≤20%，建筑控制高度调整为≤100m，绿地率≥35%；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07-13地块用地性质由二类居住用地（R2）调整为初中用地（A33b），地块编号改为07-12，容积率调整为≤1.2，建筑密度调整为≤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5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%，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建筑控制高度调整为≤24m，绿地率为≥35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；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571500" marR="0" lvl="0" indent="-285750" algn="just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将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NJZCf010-07-14、NJZCf010-07-15、NJZCf010-07-16、NJZCf010-07-17、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地块编号分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别改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为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NJZCf010-07-13、NJZCf010-07-14、NJZCf010-07-15、NJZCf010-07-16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/>
        </p:nvGraphicFramePr>
        <p:xfrm>
          <a:off x="18722975" y="9123363"/>
          <a:ext cx="3333750" cy="17716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8635"/>
                <a:gridCol w="2905115"/>
              </a:tblGrid>
              <a:tr h="3407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批准单位</a:t>
                      </a:r>
                      <a:endParaRPr kumimoji="1" lang="zh-CN" altLang="en-US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南京市人民政府</a:t>
                      </a:r>
                      <a:endParaRPr kumimoji="1" lang="zh-CN" altLang="en-US" sz="1100" b="0" kern="12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9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批准文号</a:t>
                      </a:r>
                      <a:endParaRPr kumimoji="1" lang="zh-CN" altLang="en-US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1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11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〔2021〕5</a:t>
                      </a:r>
                      <a:r>
                        <a:rPr kumimoji="1" lang="zh-CN" altLang="en-US" sz="11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号</a:t>
                      </a:r>
                      <a:endParaRPr kumimoji="1" lang="zh-CN" altLang="en-US" sz="1100" b="0" kern="12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4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动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态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更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新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信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息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栏</a:t>
                      </a:r>
                      <a:endParaRPr kumimoji="1" lang="zh-CN" altLang="en-US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800" b="0" kern="12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45">
                <a:tc vMerge="1"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45">
                <a:tc vMerge="1"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182" name="图片 8" descr="C:\Users\Administrator\Desktop\区位图.jpg区位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3" y="5967413"/>
            <a:ext cx="6138862" cy="443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83" name="TextBox 10"/>
          <p:cNvSpPr txBox="1"/>
          <p:nvPr/>
        </p:nvSpPr>
        <p:spPr>
          <a:xfrm>
            <a:off x="18767425" y="8547100"/>
            <a:ext cx="2713038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lang="en-US" altLang="zh-CN" sz="1200" dirty="0">
                <a:latin typeface="宋体" panose="02010600030101010101" pitchFamily="2" charset="-122"/>
                <a:sym typeface="宋体" panose="02010600030101010101" pitchFamily="2" charset="-122"/>
              </a:rPr>
              <a:t>NJZCf010-03</a:t>
            </a:r>
            <a:r>
              <a:rPr lang="zh-CN" altLang="en-US" sz="1200" dirty="0"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  <a:sym typeface="宋体" panose="02010600030101010101" pitchFamily="2" charset="-122"/>
              </a:rPr>
              <a:t>07</a:t>
            </a:r>
            <a:r>
              <a:rPr lang="zh-CN" altLang="en-US" sz="1200" dirty="0"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  <a:sym typeface="宋体" panose="02010600030101010101" pitchFamily="2" charset="-122"/>
              </a:rPr>
              <a:t>08</a:t>
            </a:r>
            <a:r>
              <a:rPr lang="zh-CN" altLang="en-US" sz="1200" dirty="0">
                <a:latin typeface="宋体" panose="02010600030101010101" pitchFamily="2" charset="-122"/>
                <a:sym typeface="宋体" panose="02010600030101010101" pitchFamily="2" charset="-122"/>
              </a:rPr>
              <a:t>图则单元调整后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6184" name="TextBox 10"/>
          <p:cNvSpPr txBox="1"/>
          <p:nvPr/>
        </p:nvSpPr>
        <p:spPr>
          <a:xfrm>
            <a:off x="15270163" y="8547100"/>
            <a:ext cx="2759075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lang="en-US" altLang="zh-CN" sz="1200" dirty="0">
                <a:latin typeface="宋体" panose="02010600030101010101" pitchFamily="2" charset="-122"/>
                <a:sym typeface="宋体" panose="02010600030101010101" pitchFamily="2" charset="-122"/>
              </a:rPr>
              <a:t>NJZCf010-03</a:t>
            </a:r>
            <a:r>
              <a:rPr lang="zh-CN" altLang="en-US" sz="1200" dirty="0"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  <a:sym typeface="宋体" panose="02010600030101010101" pitchFamily="2" charset="-122"/>
              </a:rPr>
              <a:t>07</a:t>
            </a:r>
            <a:r>
              <a:rPr lang="zh-CN" altLang="en-US" sz="1200" dirty="0"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  <a:sym typeface="宋体" panose="02010600030101010101" pitchFamily="2" charset="-122"/>
              </a:rPr>
              <a:t>08</a:t>
            </a:r>
            <a:r>
              <a:rPr lang="zh-CN" altLang="en-US" sz="1200" dirty="0">
                <a:latin typeface="宋体" panose="02010600030101010101" pitchFamily="2" charset="-122"/>
                <a:sym typeface="宋体" panose="02010600030101010101" pitchFamily="2" charset="-122"/>
              </a:rPr>
              <a:t>图则单元调整前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6185" name="文本框 9"/>
          <p:cNvSpPr txBox="1"/>
          <p:nvPr/>
        </p:nvSpPr>
        <p:spPr>
          <a:xfrm>
            <a:off x="14928850" y="1123950"/>
            <a:ext cx="6503988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71500" indent="-285750" algn="just" eaLnBrk="1">
              <a:lnSpc>
                <a:spcPct val="150000"/>
              </a:lnSpc>
              <a:buNone/>
            </a:pP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三、 </a:t>
            </a:r>
            <a:r>
              <a:rPr lang="en-US" altLang="zh-CN" sz="1600" dirty="0">
                <a:latin typeface="宋体" panose="02010600030101010101" pitchFamily="2" charset="-122"/>
                <a:sym typeface="宋体" panose="02010600030101010101" pitchFamily="2" charset="-122"/>
              </a:rPr>
              <a:t>NJZCf010- 08</a:t>
            </a: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图则：</a:t>
            </a:r>
            <a:endParaRPr lang="zh-CN" altLang="en-US" sz="1600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571500" indent="-285750" algn="just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宋体" panose="02010600030101010101" pitchFamily="2" charset="-122"/>
                <a:sym typeface="宋体" panose="02010600030101010101" pitchFamily="2" charset="-122"/>
              </a:rPr>
              <a:t>08-01</a:t>
            </a: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地块用地面积调整为</a:t>
            </a:r>
            <a:r>
              <a:rPr lang="en-US" altLang="zh-CN" sz="1600" dirty="0">
                <a:latin typeface="宋体" panose="02010600030101010101" pitchFamily="2" charset="-122"/>
                <a:sym typeface="宋体" panose="02010600030101010101" pitchFamily="2" charset="-122"/>
              </a:rPr>
              <a:t>1.35</a:t>
            </a: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公顷，容积率≤</a:t>
            </a:r>
            <a:r>
              <a:rPr lang="en-US" altLang="zh-CN" sz="1600" dirty="0">
                <a:latin typeface="宋体" panose="02010600030101010101" pitchFamily="2" charset="-122"/>
                <a:sym typeface="宋体" panose="02010600030101010101" pitchFamily="2" charset="-122"/>
              </a:rPr>
              <a:t>2.8</a:t>
            </a: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，建筑密度≤</a:t>
            </a:r>
            <a:r>
              <a:rPr lang="en-US" altLang="zh-CN" sz="1600" dirty="0">
                <a:latin typeface="宋体" panose="02010600030101010101" pitchFamily="2" charset="-122"/>
                <a:sym typeface="宋体" panose="02010600030101010101" pitchFamily="2" charset="-122"/>
              </a:rPr>
              <a:t>20%</a:t>
            </a: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，绿地率≥</a:t>
            </a:r>
            <a:r>
              <a:rPr lang="en-US" altLang="zh-CN" sz="1600" dirty="0">
                <a:latin typeface="宋体" panose="02010600030101010101" pitchFamily="2" charset="-122"/>
                <a:sym typeface="宋体" panose="02010600030101010101" pitchFamily="2" charset="-122"/>
              </a:rPr>
              <a:t>35%</a:t>
            </a: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，建筑高度≤</a:t>
            </a:r>
            <a:r>
              <a:rPr lang="en-US" altLang="zh-CN" sz="1600" dirty="0">
                <a:latin typeface="宋体" panose="02010600030101010101" pitchFamily="2" charset="-122"/>
                <a:sym typeface="宋体" panose="02010600030101010101" pitchFamily="2" charset="-122"/>
              </a:rPr>
              <a:t>100</a:t>
            </a:r>
            <a:r>
              <a:rPr lang="zh-CN" altLang="en-US" sz="1600" dirty="0">
                <a:latin typeface="宋体" panose="02010600030101010101" pitchFamily="2" charset="-122"/>
                <a:sym typeface="宋体" panose="02010600030101010101" pitchFamily="2" charset="-122"/>
              </a:rPr>
              <a:t>米；</a:t>
            </a:r>
            <a:endParaRPr lang="zh-CN" altLang="en-US" sz="1600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571500" indent="-285750" algn="just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08-02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地块用地面积调整为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0.42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公顷；</a:t>
            </a:r>
            <a:endParaRPr lang="zh-CN" altLang="en-US" sz="160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571500" indent="-285750" algn="just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08-05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地块用地面积调整为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2.56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公顷；</a:t>
            </a:r>
            <a:endParaRPr lang="zh-CN" altLang="en-US" sz="160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571500" indent="-285750" algn="just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新增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NJZCf010-08-09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NJZCf010-08-10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地块，用地性质为公园绿地（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G1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），面积分别为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0.10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公顷、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0.17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公顷，绿地率</a:t>
            </a:r>
            <a:r>
              <a:rPr lang="en-US" altLang="zh-CN" sz="1600">
                <a:latin typeface="宋体" panose="02010600030101010101" pitchFamily="2" charset="-122"/>
                <a:sym typeface="宋体" panose="02010600030101010101" pitchFamily="2" charset="-122"/>
              </a:rPr>
              <a:t>≥90%</a:t>
            </a:r>
            <a:r>
              <a:rPr lang="zh-CN" altLang="en-US" sz="1600">
                <a:latin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zh-CN" altLang="en-US" sz="1600" dirty="0">
              <a:latin typeface="宋体" panose="02010600030101010101" pitchFamily="2" charset="-122"/>
            </a:endParaRPr>
          </a:p>
        </p:txBody>
      </p:sp>
      <p:pic>
        <p:nvPicPr>
          <p:cNvPr id="26" name="图片 25" descr="调整后总图-Model副本"/>
          <p:cNvPicPr>
            <a:picLocks noChangeAspect="1"/>
          </p:cNvPicPr>
          <p:nvPr/>
        </p:nvPicPr>
        <p:blipFill rotWithShape="1">
          <a:blip r:embed="rId4"/>
          <a:srcRect l="16810" t="11116" r="33320" b="2584"/>
          <a:stretch>
            <a:fillRect/>
          </a:stretch>
        </p:blipFill>
        <p:spPr>
          <a:xfrm>
            <a:off x="18372138" y="4084638"/>
            <a:ext cx="3459163" cy="42338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9c47c02d-f064-4cee-92fa-2e93d5a1e1d2"/>
  <p:tag name="COMMONDATA" val="eyJoZGlkIjoiMTBiYTUyNWU5YTYzZTdjMjBmNTdmMGUwNTJhZGIzOTAifQ==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1856</Words>
  <Application>WPS 演示</Application>
  <PresentationFormat>自定义</PresentationFormat>
  <Paragraphs>100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Times New Roman</vt:lpstr>
      <vt:lpstr>黑体</vt:lpstr>
      <vt:lpstr>微软雅黑</vt:lpstr>
      <vt:lpstr>华文细黑</vt:lpstr>
      <vt:lpstr>Arial Unicode MS</vt:lpstr>
      <vt:lpstr>Calibri</vt:lpstr>
      <vt:lpstr>默认设计模板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佘</cp:lastModifiedBy>
  <cp:revision>608</cp:revision>
  <cp:lastPrinted>2019-11-27T12:51:00Z</cp:lastPrinted>
  <dcterms:created xsi:type="dcterms:W3CDTF">2003-11-12T09:06:00Z</dcterms:created>
  <dcterms:modified xsi:type="dcterms:W3CDTF">2023-03-31T09:29:01Z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4B10D3C2781F4933900F7964B1980BAC</vt:lpwstr>
  </property>
</Properties>
</file>