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62" r:id="rId2"/>
    <p:sldId id="261" r:id="rId3"/>
  </p:sldIdLst>
  <p:sldSz cx="22098000" cy="11049000"/>
  <p:notesSz cx="9928225" cy="1435735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5pPr>
    <a:lvl6pPr marL="2286000" algn="l" defTabSz="914400" rtl="0" eaLnBrk="1" latinLnBrk="0" hangingPunct="1">
      <a:defRPr kumimoji="1" sz="14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6pPr>
    <a:lvl7pPr marL="2743200" algn="l" defTabSz="914400" rtl="0" eaLnBrk="1" latinLnBrk="0" hangingPunct="1">
      <a:defRPr kumimoji="1" sz="14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7pPr>
    <a:lvl8pPr marL="3200400" algn="l" defTabSz="914400" rtl="0" eaLnBrk="1" latinLnBrk="0" hangingPunct="1">
      <a:defRPr kumimoji="1" sz="14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8pPr>
    <a:lvl9pPr marL="3657600" algn="l" defTabSz="914400" rtl="0" eaLnBrk="1" latinLnBrk="0" hangingPunct="1">
      <a:defRPr kumimoji="1" sz="14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474">
          <p15:clr>
            <a:srgbClr val="A4A3A4"/>
          </p15:clr>
        </p15:guide>
        <p15:guide id="2" orient="horz" pos="3979">
          <p15:clr>
            <a:srgbClr val="A4A3A4"/>
          </p15:clr>
        </p15:guide>
        <p15:guide id="3" orient="horz" pos="532">
          <p15:clr>
            <a:srgbClr val="A4A3A4"/>
          </p15:clr>
        </p15:guide>
        <p15:guide id="4" orient="horz" pos="2288">
          <p15:clr>
            <a:srgbClr val="A4A3A4"/>
          </p15:clr>
        </p15:guide>
        <p15:guide id="5" pos="13628">
          <p15:clr>
            <a:srgbClr val="A4A3A4"/>
          </p15:clr>
        </p15:guide>
        <p15:guide id="6" pos="428">
          <p15:clr>
            <a:srgbClr val="A4A3A4"/>
          </p15:clr>
        </p15:guide>
        <p15:guide id="7" pos="101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FF1"/>
    <a:srgbClr val="6D7072"/>
    <a:srgbClr val="AB907D"/>
    <a:srgbClr val="B9DCFF"/>
    <a:srgbClr val="FFF5EB"/>
    <a:srgbClr val="E9FFE9"/>
    <a:srgbClr val="BFFFBF"/>
    <a:srgbClr val="B7FFB7"/>
    <a:srgbClr val="D9FFD9"/>
    <a:srgbClr val="D5E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23" autoAdjust="0"/>
    <p:restoredTop sz="99412" autoAdjust="0"/>
  </p:normalViewPr>
  <p:slideViewPr>
    <p:cSldViewPr>
      <p:cViewPr varScale="1">
        <p:scale>
          <a:sx n="59" d="100"/>
          <a:sy n="59" d="100"/>
        </p:scale>
        <p:origin x="972" y="24"/>
      </p:cViewPr>
      <p:guideLst>
        <p:guide orient="horz" pos="6474"/>
        <p:guide orient="horz" pos="3979"/>
        <p:guide orient="horz" pos="532"/>
        <p:guide orient="horz" pos="2288"/>
        <p:guide pos="13628"/>
        <p:guide pos="428"/>
        <p:guide pos="1018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8467" tIns="69232" rIns="138467" bIns="69232" numCol="1" anchor="t" anchorCtr="0" compatLnSpc="1">
            <a:prstTxWarp prst="textNoShape">
              <a:avLst/>
            </a:prstTxWarp>
          </a:bodyPr>
          <a:lstStyle>
            <a:lvl1pPr defTabSz="1383746">
              <a:defRPr sz="1700">
                <a:latin typeface="Times New Roman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610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8467" tIns="69232" rIns="138467" bIns="69232" numCol="1" anchor="t" anchorCtr="0" compatLnSpc="1">
            <a:prstTxWarp prst="textNoShape">
              <a:avLst/>
            </a:prstTxWarp>
          </a:bodyPr>
          <a:lstStyle>
            <a:lvl1pPr algn="r" defTabSz="1383746">
              <a:defRPr sz="1700">
                <a:latin typeface="Times New Roman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363821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8467" tIns="69232" rIns="138467" bIns="69232" numCol="1" anchor="b" anchorCtr="0" compatLnSpc="1">
            <a:prstTxWarp prst="textNoShape">
              <a:avLst/>
            </a:prstTxWarp>
          </a:bodyPr>
          <a:lstStyle>
            <a:lvl1pPr defTabSz="1383746">
              <a:defRPr sz="1700">
                <a:latin typeface="Times New Roman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6100" y="1363821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8467" tIns="69232" rIns="138467" bIns="69232" numCol="1" anchor="b" anchorCtr="0" compatLnSpc="1">
            <a:prstTxWarp prst="textNoShape">
              <a:avLst/>
            </a:prstTxWarp>
          </a:bodyPr>
          <a:lstStyle>
            <a:lvl1pPr algn="r" defTabSz="1383746">
              <a:defRPr sz="1700">
                <a:latin typeface="Times New Roman" charset="0"/>
                <a:ea typeface="宋体" pitchFamily="2" charset="-122"/>
              </a:defRPr>
            </a:lvl1pPr>
          </a:lstStyle>
          <a:p>
            <a:pPr>
              <a:defRPr/>
            </a:pPr>
            <a:fld id="{D7517165-80A1-4C48-9EB9-ED3007440E8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195638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717550"/>
          </a:xfrm>
          <a:prstGeom prst="rect">
            <a:avLst/>
          </a:prstGeom>
        </p:spPr>
        <p:txBody>
          <a:bodyPr vert="horz" lIns="91403" tIns="45702" rIns="91403" bIns="45702" rtlCol="0"/>
          <a:lstStyle>
            <a:lvl1pPr algn="l">
              <a:defRPr sz="1200">
                <a:latin typeface="Times New Roman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24513" y="0"/>
            <a:ext cx="4302125" cy="717550"/>
          </a:xfrm>
          <a:prstGeom prst="rect">
            <a:avLst/>
          </a:prstGeom>
        </p:spPr>
        <p:txBody>
          <a:bodyPr vert="horz" lIns="91403" tIns="45702" rIns="91403" bIns="45702" rtlCol="0"/>
          <a:lstStyle>
            <a:lvl1pPr algn="r">
              <a:defRPr sz="1200">
                <a:latin typeface="Times New Roman" charset="0"/>
                <a:ea typeface="宋体" pitchFamily="2" charset="-122"/>
              </a:defRPr>
            </a:lvl1pPr>
          </a:lstStyle>
          <a:p>
            <a:pPr>
              <a:defRPr/>
            </a:pPr>
            <a:fld id="{25FBB02D-DD54-477F-B943-9D09DDE66BC4}" type="datetimeFigureOut">
              <a:rPr lang="zh-CN" altLang="en-US"/>
              <a:pPr>
                <a:defRPr/>
              </a:pPr>
              <a:t>2021/11/12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-419100" y="1077913"/>
            <a:ext cx="10766425" cy="5383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3" tIns="45702" rIns="91403" bIns="45702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3775" y="6819900"/>
            <a:ext cx="7940675" cy="6459538"/>
          </a:xfrm>
          <a:prstGeom prst="rect">
            <a:avLst/>
          </a:prstGeom>
        </p:spPr>
        <p:txBody>
          <a:bodyPr vert="horz" lIns="91403" tIns="45702" rIns="91403" bIns="45702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3636625"/>
            <a:ext cx="4302125" cy="717550"/>
          </a:xfrm>
          <a:prstGeom prst="rect">
            <a:avLst/>
          </a:prstGeom>
        </p:spPr>
        <p:txBody>
          <a:bodyPr vert="horz" lIns="91403" tIns="45702" rIns="91403" bIns="45702" rtlCol="0" anchor="b"/>
          <a:lstStyle>
            <a:lvl1pPr algn="l">
              <a:defRPr sz="1200">
                <a:latin typeface="Times New Roman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24513" y="13636625"/>
            <a:ext cx="4302125" cy="717550"/>
          </a:xfrm>
          <a:prstGeom prst="rect">
            <a:avLst/>
          </a:prstGeom>
        </p:spPr>
        <p:txBody>
          <a:bodyPr vert="horz" lIns="91403" tIns="45702" rIns="91403" bIns="45702" rtlCol="0" anchor="b"/>
          <a:lstStyle>
            <a:lvl1pPr algn="r">
              <a:defRPr sz="1200">
                <a:latin typeface="Times New Roman" charset="0"/>
                <a:ea typeface="宋体" pitchFamily="2" charset="-122"/>
              </a:defRPr>
            </a:lvl1pPr>
          </a:lstStyle>
          <a:p>
            <a:pPr>
              <a:defRPr/>
            </a:pPr>
            <a:fld id="{079DEBCC-A2DF-4EB0-A638-C7CFFED0FD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97209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61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22B4B6F-2550-4D6F-8B68-36013BC659CD}" type="slidenum">
              <a:rPr lang="zh-CN" altLang="en-US" smtClean="0">
                <a:latin typeface="Times New Roman" pitchFamily="18" charset="0"/>
                <a:ea typeface="宋体" charset="-122"/>
              </a:rPr>
              <a:pPr/>
              <a:t>2</a:t>
            </a:fld>
            <a:endParaRPr lang="zh-CN" altLang="en-US">
              <a:latin typeface="Times New Roman" pitchFamily="18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188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57350" y="3432175"/>
            <a:ext cx="18783300" cy="23685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314700" y="6261100"/>
            <a:ext cx="15468600" cy="28241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1C033-FF9D-45D6-A7D1-7C0ED0A7320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76CA2-B515-431B-B377-569EC5A5779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5744825" y="982663"/>
            <a:ext cx="4695825" cy="88392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657350" y="982663"/>
            <a:ext cx="13935075" cy="88392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0CC75-AC98-4F4A-A6C3-A469926D0BE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78116-E837-45F9-9259-7B28D72E8E4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46250" y="7099300"/>
            <a:ext cx="18783300" cy="21955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46250" y="4683125"/>
            <a:ext cx="18783300" cy="2416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62945-C402-44CE-9E21-B77614FA0A4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657350" y="3192463"/>
            <a:ext cx="9315450" cy="6629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125200" y="3192463"/>
            <a:ext cx="9315450" cy="6629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6288A-9BA3-4C4D-BE32-2264E1A23B8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4900" y="442913"/>
            <a:ext cx="19888200" cy="18415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04900" y="2473325"/>
            <a:ext cx="9763125" cy="10302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04900" y="3503613"/>
            <a:ext cx="9763125" cy="63658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11225213" y="2473325"/>
            <a:ext cx="9767887" cy="10302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11225213" y="3503613"/>
            <a:ext cx="9767887" cy="63658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76CA4-B10D-4909-8D8C-BAD33A89F23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15CB9-4957-4B48-A1A6-7D12BDF4387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FA8DE-853D-4DF5-8025-550EAEE4C0F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4900" y="439738"/>
            <a:ext cx="7270750" cy="18716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639175" y="439738"/>
            <a:ext cx="12353925" cy="94297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04900" y="2311400"/>
            <a:ext cx="7270750" cy="75580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E0939-84A9-4CC7-80CD-CA2408A7259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30700" y="7734300"/>
            <a:ext cx="13258800" cy="9128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330700" y="987425"/>
            <a:ext cx="13258800" cy="6629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330700" y="8647113"/>
            <a:ext cx="13258800" cy="12969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58103-0924-47CD-A769-B5A464C806B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57350" y="982663"/>
            <a:ext cx="18783300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9409" tIns="94704" rIns="189409" bIns="94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57350" y="3192463"/>
            <a:ext cx="187833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9409" tIns="94704" rIns="189409" bIns="94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657350" y="10066338"/>
            <a:ext cx="46037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9409" tIns="94704" rIns="189409" bIns="94704" numCol="1" anchor="t" anchorCtr="0" compatLnSpc="1">
            <a:prstTxWarp prst="textNoShape">
              <a:avLst/>
            </a:prstTxWarp>
          </a:bodyPr>
          <a:lstStyle>
            <a:lvl1pPr>
              <a:defRPr sz="2900">
                <a:latin typeface="Times New Roman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550150" y="10066338"/>
            <a:ext cx="69977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9409" tIns="94704" rIns="189409" bIns="94704" numCol="1" anchor="t" anchorCtr="0" compatLnSpc="1">
            <a:prstTxWarp prst="textNoShape">
              <a:avLst/>
            </a:prstTxWarp>
          </a:bodyPr>
          <a:lstStyle>
            <a:lvl1pPr algn="ctr">
              <a:defRPr sz="2900">
                <a:latin typeface="Times New Roman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836900" y="10066338"/>
            <a:ext cx="46037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9409" tIns="94704" rIns="189409" bIns="94704" numCol="1" anchor="t" anchorCtr="0" compatLnSpc="1">
            <a:prstTxWarp prst="textNoShape">
              <a:avLst/>
            </a:prstTxWarp>
          </a:bodyPr>
          <a:lstStyle>
            <a:lvl1pPr algn="r">
              <a:defRPr sz="2900">
                <a:latin typeface="Times New Roman" charset="0"/>
                <a:ea typeface="宋体" pitchFamily="2" charset="-122"/>
              </a:defRPr>
            </a:lvl1pPr>
          </a:lstStyle>
          <a:p>
            <a:pPr>
              <a:defRPr/>
            </a:pPr>
            <a:fld id="{1719451B-7EE1-4EBA-9854-E4CE00E7BCE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893888" rtl="0" eaLnBrk="0" fontAlgn="base" hangingPunct="0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893888" rtl="0" eaLnBrk="0" fontAlgn="base" hangingPunct="0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charset="0"/>
          <a:ea typeface="宋体" pitchFamily="2" charset="-122"/>
        </a:defRPr>
      </a:lvl2pPr>
      <a:lvl3pPr algn="ctr" defTabSz="1893888" rtl="0" eaLnBrk="0" fontAlgn="base" hangingPunct="0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charset="0"/>
          <a:ea typeface="宋体" pitchFamily="2" charset="-122"/>
        </a:defRPr>
      </a:lvl3pPr>
      <a:lvl4pPr algn="ctr" defTabSz="1893888" rtl="0" eaLnBrk="0" fontAlgn="base" hangingPunct="0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charset="0"/>
          <a:ea typeface="宋体" pitchFamily="2" charset="-122"/>
        </a:defRPr>
      </a:lvl4pPr>
      <a:lvl5pPr algn="ctr" defTabSz="1893888" rtl="0" eaLnBrk="0" fontAlgn="base" hangingPunct="0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charset="0"/>
          <a:ea typeface="宋体" pitchFamily="2" charset="-122"/>
        </a:defRPr>
      </a:lvl5pPr>
      <a:lvl6pPr marL="457200" algn="ctr" defTabSz="1893888" rtl="0" fontAlgn="base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charset="0"/>
          <a:ea typeface="宋体" pitchFamily="2" charset="-122"/>
        </a:defRPr>
      </a:lvl6pPr>
      <a:lvl7pPr marL="914400" algn="ctr" defTabSz="1893888" rtl="0" fontAlgn="base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charset="0"/>
          <a:ea typeface="宋体" pitchFamily="2" charset="-122"/>
        </a:defRPr>
      </a:lvl7pPr>
      <a:lvl8pPr marL="1371600" algn="ctr" defTabSz="1893888" rtl="0" fontAlgn="base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charset="0"/>
          <a:ea typeface="宋体" pitchFamily="2" charset="-122"/>
        </a:defRPr>
      </a:lvl8pPr>
      <a:lvl9pPr marL="1828800" algn="ctr" defTabSz="1893888" rtl="0" fontAlgn="base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charset="0"/>
          <a:ea typeface="宋体" pitchFamily="2" charset="-122"/>
        </a:defRPr>
      </a:lvl9pPr>
    </p:titleStyle>
    <p:bodyStyle>
      <a:lvl1pPr marL="709613" indent="-709613" algn="l" defTabSz="1893888" rtl="0" eaLnBrk="0" fontAlgn="base" hangingPunct="0">
        <a:spcBef>
          <a:spcPct val="20000"/>
        </a:spcBef>
        <a:spcAft>
          <a:spcPct val="0"/>
        </a:spcAft>
        <a:buChar char="•"/>
        <a:defRPr kumimoji="1" sz="6600">
          <a:solidFill>
            <a:schemeClr val="tx1"/>
          </a:solidFill>
          <a:latin typeface="+mn-lt"/>
          <a:ea typeface="+mn-ea"/>
          <a:cs typeface="+mn-cs"/>
        </a:defRPr>
      </a:lvl1pPr>
      <a:lvl2pPr marL="1538288" indent="-590550" algn="l" defTabSz="1893888" rtl="0" eaLnBrk="0" fontAlgn="base" hangingPunct="0">
        <a:spcBef>
          <a:spcPct val="20000"/>
        </a:spcBef>
        <a:spcAft>
          <a:spcPct val="0"/>
        </a:spcAft>
        <a:buChar char="–"/>
        <a:defRPr kumimoji="1" sz="5800">
          <a:solidFill>
            <a:schemeClr val="tx1"/>
          </a:solidFill>
          <a:latin typeface="+mn-lt"/>
          <a:ea typeface="+mn-ea"/>
        </a:defRPr>
      </a:lvl2pPr>
      <a:lvl3pPr marL="2366963" indent="-473075" algn="l" defTabSz="1893888" rtl="0" eaLnBrk="0" fontAlgn="base" hangingPunct="0">
        <a:spcBef>
          <a:spcPct val="20000"/>
        </a:spcBef>
        <a:spcAft>
          <a:spcPct val="0"/>
        </a:spcAft>
        <a:buChar char="•"/>
        <a:defRPr kumimoji="1" sz="5000">
          <a:solidFill>
            <a:schemeClr val="tx1"/>
          </a:solidFill>
          <a:latin typeface="+mn-lt"/>
          <a:ea typeface="+mn-ea"/>
        </a:defRPr>
      </a:lvl3pPr>
      <a:lvl4pPr marL="3314700" indent="-473075" algn="l" defTabSz="1893888" rtl="0" eaLnBrk="0" fontAlgn="base" hangingPunct="0">
        <a:spcBef>
          <a:spcPct val="20000"/>
        </a:spcBef>
        <a:spcAft>
          <a:spcPct val="0"/>
        </a:spcAft>
        <a:buChar char="–"/>
        <a:defRPr kumimoji="1" sz="4100">
          <a:solidFill>
            <a:schemeClr val="tx1"/>
          </a:solidFill>
          <a:latin typeface="+mn-lt"/>
          <a:ea typeface="+mn-ea"/>
        </a:defRPr>
      </a:lvl4pPr>
      <a:lvl5pPr marL="4262438" indent="-474663" algn="l" defTabSz="1893888" rtl="0" eaLnBrk="0" fontAlgn="base" hangingPunct="0">
        <a:spcBef>
          <a:spcPct val="20000"/>
        </a:spcBef>
        <a:spcAft>
          <a:spcPct val="0"/>
        </a:spcAft>
        <a:buChar char="»"/>
        <a:defRPr kumimoji="1" sz="4100">
          <a:solidFill>
            <a:schemeClr val="tx1"/>
          </a:solidFill>
          <a:latin typeface="+mn-lt"/>
          <a:ea typeface="+mn-ea"/>
        </a:defRPr>
      </a:lvl5pPr>
      <a:lvl6pPr marL="4719638" indent="-474663" algn="l" defTabSz="1893888" rtl="0" fontAlgn="base">
        <a:spcBef>
          <a:spcPct val="20000"/>
        </a:spcBef>
        <a:spcAft>
          <a:spcPct val="0"/>
        </a:spcAft>
        <a:buChar char="»"/>
        <a:defRPr kumimoji="1" sz="4100">
          <a:solidFill>
            <a:schemeClr val="tx1"/>
          </a:solidFill>
          <a:latin typeface="+mn-lt"/>
          <a:ea typeface="+mn-ea"/>
        </a:defRPr>
      </a:lvl6pPr>
      <a:lvl7pPr marL="5176838" indent="-474663" algn="l" defTabSz="1893888" rtl="0" fontAlgn="base">
        <a:spcBef>
          <a:spcPct val="20000"/>
        </a:spcBef>
        <a:spcAft>
          <a:spcPct val="0"/>
        </a:spcAft>
        <a:buChar char="»"/>
        <a:defRPr kumimoji="1" sz="4100">
          <a:solidFill>
            <a:schemeClr val="tx1"/>
          </a:solidFill>
          <a:latin typeface="+mn-lt"/>
          <a:ea typeface="+mn-ea"/>
        </a:defRPr>
      </a:lvl7pPr>
      <a:lvl8pPr marL="5634038" indent="-474663" algn="l" defTabSz="1893888" rtl="0" fontAlgn="base">
        <a:spcBef>
          <a:spcPct val="20000"/>
        </a:spcBef>
        <a:spcAft>
          <a:spcPct val="0"/>
        </a:spcAft>
        <a:buChar char="»"/>
        <a:defRPr kumimoji="1" sz="4100">
          <a:solidFill>
            <a:schemeClr val="tx1"/>
          </a:solidFill>
          <a:latin typeface="+mn-lt"/>
          <a:ea typeface="+mn-ea"/>
        </a:defRPr>
      </a:lvl8pPr>
      <a:lvl9pPr marL="6091238" indent="-474663" algn="l" defTabSz="1893888" rtl="0" fontAlgn="base">
        <a:spcBef>
          <a:spcPct val="20000"/>
        </a:spcBef>
        <a:spcAft>
          <a:spcPct val="0"/>
        </a:spcAft>
        <a:buChar char="»"/>
        <a:defRPr kumimoji="1" sz="41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8" y="-26389"/>
            <a:ext cx="22099915" cy="11101778"/>
          </a:xfrm>
          <a:prstGeom prst="rect">
            <a:avLst/>
          </a:prstGeom>
        </p:spPr>
      </p:pic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41124" y="6762954"/>
            <a:ext cx="5524500" cy="427613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1913096" y="2500409"/>
            <a:ext cx="5112567" cy="68820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zh-CN" b="1" dirty="0">
                <a:solidFill>
                  <a:schemeClr val="bg1"/>
                </a:solidFill>
                <a:latin typeface="+mn-ea"/>
                <a:ea typeface="+mn-ea"/>
              </a:rPr>
              <a:t>《</a:t>
            </a:r>
            <a:r>
              <a:rPr lang="zh-CN" altLang="en-US" b="1" dirty="0">
                <a:solidFill>
                  <a:schemeClr val="bg1"/>
                </a:solidFill>
                <a:latin typeface="+mn-ea"/>
                <a:ea typeface="+mn-ea"/>
              </a:rPr>
              <a:t>南京雨花台高新区控制性详细规划及城市设计整合</a:t>
            </a:r>
            <a:r>
              <a:rPr lang="en-US" altLang="zh-CN" b="1" dirty="0">
                <a:solidFill>
                  <a:schemeClr val="bg1"/>
                </a:solidFill>
                <a:latin typeface="+mn-ea"/>
                <a:ea typeface="+mn-ea"/>
              </a:rPr>
              <a:t>》</a:t>
            </a:r>
          </a:p>
          <a:p>
            <a:pPr algn="ctr" eaLnBrk="1" hangingPunct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zh-CN" b="1" dirty="0">
                <a:solidFill>
                  <a:schemeClr val="bg1"/>
                </a:solidFill>
                <a:latin typeface="+mn-ea"/>
                <a:ea typeface="+mn-ea"/>
              </a:rPr>
              <a:t>MCd060-10</a:t>
            </a:r>
            <a:r>
              <a:rPr lang="zh-CN" altLang="en-US" b="1" dirty="0">
                <a:solidFill>
                  <a:schemeClr val="bg1"/>
                </a:solidFill>
                <a:latin typeface="+mn-ea"/>
                <a:ea typeface="+mn-ea"/>
              </a:rPr>
              <a:t>规划管理单元图则修改</a:t>
            </a: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7241688" y="523875"/>
            <a:ext cx="4248472" cy="281371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indent="304800">
              <a:lnSpc>
                <a:spcPct val="140000"/>
              </a:lnSpc>
              <a:defRPr/>
            </a:pPr>
            <a:endParaRPr lang="en-US" altLang="zh-CN" dirty="0">
              <a:latin typeface="黑体" pitchFamily="2" charset="-122"/>
              <a:ea typeface="黑体" pitchFamily="2" charset="-122"/>
            </a:endParaRPr>
          </a:p>
          <a:p>
            <a:pPr>
              <a:lnSpc>
                <a:spcPct val="140000"/>
              </a:lnSpc>
              <a:defRPr/>
            </a:pPr>
            <a:r>
              <a:rPr lang="zh-CN" altLang="en-US" dirty="0">
                <a:latin typeface="黑体" pitchFamily="2" charset="-122"/>
                <a:ea typeface="黑体" pitchFamily="2" charset="-122"/>
              </a:rPr>
              <a:t>前言</a:t>
            </a:r>
          </a:p>
          <a:p>
            <a:pPr indent="304800">
              <a:lnSpc>
                <a:spcPct val="140000"/>
              </a:lnSpc>
              <a:defRPr/>
            </a:pPr>
            <a:endParaRPr lang="zh-CN" altLang="en-US" sz="900" dirty="0">
              <a:latin typeface="+mj-ea"/>
              <a:ea typeface="+mj-ea"/>
            </a:endParaRPr>
          </a:p>
          <a:p>
            <a:pPr indent="324000">
              <a:lnSpc>
                <a:spcPct val="250000"/>
              </a:lnSpc>
              <a:defRPr/>
            </a:pPr>
            <a:r>
              <a:rPr lang="zh-CN" altLang="en-US" sz="900" dirty="0"/>
              <a:t>为盘活闲置土地，优化用地布局，促进软件谷产城融合，拟结合片区发展需求对现状局部地块用地性质及指标进行优化。</a:t>
            </a:r>
            <a:r>
              <a:rPr lang="zh-CN" altLang="zh-CN" sz="900" dirty="0"/>
              <a:t>南京市规划和自然资源局</a:t>
            </a:r>
            <a:r>
              <a:rPr lang="zh-CN" altLang="en-US" sz="900" dirty="0"/>
              <a:t>会同雨花台区组织编制</a:t>
            </a:r>
            <a:r>
              <a:rPr lang="zh-CN" altLang="zh-CN" sz="900" dirty="0"/>
              <a:t>了</a:t>
            </a:r>
            <a:r>
              <a:rPr lang="en-US" altLang="zh-CN" sz="900" dirty="0"/>
              <a:t>《</a:t>
            </a:r>
            <a:r>
              <a:rPr lang="zh-CN" altLang="en-US" sz="900" dirty="0"/>
              <a:t>南京雨花台高新区控制性详细规划及城市设计整合</a:t>
            </a:r>
            <a:r>
              <a:rPr lang="en-US" altLang="zh-CN" sz="900" dirty="0"/>
              <a:t>》MCd060-10</a:t>
            </a:r>
            <a:r>
              <a:rPr lang="zh-CN" altLang="en-US" sz="900" dirty="0"/>
              <a:t>规划管理单元图则修改成果</a:t>
            </a:r>
            <a:r>
              <a:rPr lang="zh-CN" altLang="zh-CN" sz="900" dirty="0"/>
              <a:t>。</a:t>
            </a:r>
          </a:p>
          <a:p>
            <a:pPr indent="324000">
              <a:lnSpc>
                <a:spcPct val="250000"/>
              </a:lnSpc>
              <a:defRPr/>
            </a:pPr>
            <a:r>
              <a:rPr lang="zh-CN" altLang="en-US" sz="900" dirty="0"/>
              <a:t>根据</a:t>
            </a:r>
            <a:r>
              <a:rPr lang="en-US" altLang="zh-CN" sz="900" dirty="0"/>
              <a:t>《</a:t>
            </a:r>
            <a:r>
              <a:rPr lang="zh-CN" altLang="en-US" sz="900" dirty="0"/>
              <a:t>中华人民共和国城乡规划法</a:t>
            </a:r>
            <a:r>
              <a:rPr lang="en-US" altLang="zh-CN" sz="900" dirty="0"/>
              <a:t>》</a:t>
            </a:r>
            <a:r>
              <a:rPr lang="zh-CN" altLang="en-US" sz="900" dirty="0"/>
              <a:t>，现将</a:t>
            </a:r>
            <a:r>
              <a:rPr lang="en-US" altLang="zh-CN" sz="900" dirty="0"/>
              <a:t>《</a:t>
            </a:r>
            <a:r>
              <a:rPr lang="zh-CN" altLang="en-US" sz="900" dirty="0"/>
              <a:t>南京雨花台高新区控制性详细规划及城市设计整合</a:t>
            </a:r>
            <a:r>
              <a:rPr lang="en-US" altLang="zh-CN" sz="900" dirty="0"/>
              <a:t>》MCd060-10</a:t>
            </a:r>
            <a:r>
              <a:rPr lang="zh-CN" altLang="en-US" sz="900" dirty="0"/>
              <a:t>规划管理单元图则修改成果向社会予以公布。</a:t>
            </a:r>
          </a:p>
        </p:txBody>
      </p:sp>
      <p:sp>
        <p:nvSpPr>
          <p:cNvPr id="13" name="Rectangle 61"/>
          <p:cNvSpPr>
            <a:spLocks noChangeArrowheads="1"/>
          </p:cNvSpPr>
          <p:nvPr/>
        </p:nvSpPr>
        <p:spPr bwMode="auto">
          <a:xfrm>
            <a:off x="17241687" y="6908714"/>
            <a:ext cx="4032449" cy="377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ct val="250000"/>
              </a:lnSpc>
              <a:defRPr/>
            </a:pPr>
            <a:r>
              <a:rPr lang="zh-CN" altLang="en-US" dirty="0">
                <a:latin typeface="黑体" pitchFamily="2" charset="-122"/>
                <a:ea typeface="黑体" pitchFamily="2" charset="-122"/>
              </a:rPr>
              <a:t>说明</a:t>
            </a:r>
            <a:endParaRPr lang="en-US" altLang="zh-CN" sz="900" dirty="0">
              <a:latin typeface="宋体" charset="-122"/>
            </a:endParaRPr>
          </a:p>
          <a:p>
            <a:pPr>
              <a:lnSpc>
                <a:spcPct val="250000"/>
              </a:lnSpc>
              <a:defRPr/>
            </a:pPr>
            <a:r>
              <a:rPr lang="en-US" altLang="zh-CN" sz="900" dirty="0">
                <a:latin typeface="宋体" panose="02010600030101010101" pitchFamily="2" charset="-122"/>
              </a:rPr>
              <a:t>1</a:t>
            </a:r>
            <a:r>
              <a:rPr lang="zh-CN" altLang="en-US" sz="900" dirty="0">
                <a:latin typeface="宋体" panose="02010600030101010101" pitchFamily="2" charset="-122"/>
              </a:rPr>
              <a:t>、本材料是为方便公众了解城乡规划而制作的参考性文件。</a:t>
            </a:r>
          </a:p>
          <a:p>
            <a:pPr>
              <a:lnSpc>
                <a:spcPct val="250000"/>
              </a:lnSpc>
              <a:defRPr/>
            </a:pPr>
            <a:r>
              <a:rPr lang="en-US" altLang="zh-CN" sz="900" dirty="0">
                <a:latin typeface="宋体" panose="02010600030101010101" pitchFamily="2" charset="-122"/>
              </a:rPr>
              <a:t>2</a:t>
            </a:r>
            <a:r>
              <a:rPr lang="zh-CN" altLang="en-US" sz="900" dirty="0">
                <a:latin typeface="宋体" panose="02010600030101010101" pitchFamily="2" charset="-122"/>
              </a:rPr>
              <a:t>、控制性详细规划是城乡发展的控制与引导性文件，不代表具体的项目实施计划和实施方案。一旦有建设行为，应依据批准的具体项目建设方案实施。</a:t>
            </a:r>
          </a:p>
          <a:p>
            <a:pPr>
              <a:lnSpc>
                <a:spcPct val="250000"/>
              </a:lnSpc>
              <a:defRPr/>
            </a:pPr>
            <a:r>
              <a:rPr lang="en-US" altLang="zh-CN" sz="900" dirty="0">
                <a:latin typeface="宋体" panose="02010600030101010101" pitchFamily="2" charset="-122"/>
              </a:rPr>
              <a:t>3</a:t>
            </a:r>
            <a:r>
              <a:rPr lang="zh-CN" altLang="en-US" sz="900" dirty="0">
                <a:latin typeface="宋体" panose="02010600030101010101" pitchFamily="2" charset="-122"/>
              </a:rPr>
              <a:t>、城乡规划是不断优化更新的过程，规划内容以南京市规划和自然资源局存档备查的最新版本为准，同一地区同内容深度规划若有更新，南京市规划和自然资源局将依法在局网站上公布，本材料自动作废。</a:t>
            </a:r>
          </a:p>
          <a:p>
            <a:pPr>
              <a:lnSpc>
                <a:spcPct val="250000"/>
              </a:lnSpc>
              <a:defRPr/>
            </a:pPr>
            <a:r>
              <a:rPr lang="en-US" altLang="zh-CN" sz="900" dirty="0">
                <a:latin typeface="宋体" panose="02010600030101010101" pitchFamily="2" charset="-122"/>
              </a:rPr>
              <a:t>4</a:t>
            </a:r>
            <a:r>
              <a:rPr lang="zh-CN" altLang="en-US" sz="900" dirty="0">
                <a:latin typeface="宋体" panose="02010600030101010101" pitchFamily="2" charset="-122"/>
              </a:rPr>
              <a:t>、本材料版权及解释权归南京市规划和自然资源局所有，未取得版权人的书面授权，谢绝改变、分发、发布或使用本材料图文资料。</a:t>
            </a:r>
            <a:endParaRPr lang="en-US" altLang="zh-CN" sz="900" dirty="0">
              <a:latin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endParaRPr lang="zh-CN" altLang="en-US" sz="1000" dirty="0">
              <a:latin typeface="华文细黑" pitchFamily="2" charset="-122"/>
              <a:ea typeface="华文细黑" pitchFamily="2" charset="-122"/>
            </a:endParaRPr>
          </a:p>
          <a:p>
            <a:pPr algn="just">
              <a:lnSpc>
                <a:spcPct val="150000"/>
              </a:lnSpc>
            </a:pPr>
            <a:endParaRPr lang="zh-CN" altLang="en-US" sz="1000" dirty="0">
              <a:latin typeface="宋体" charset="-122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1141075" y="9502775"/>
            <a:ext cx="55245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dirty="0">
                <a:latin typeface="黑体" pitchFamily="2" charset="-122"/>
                <a:ea typeface="黑体" pitchFamily="2" charset="-122"/>
              </a:rPr>
              <a:t>南京市规划和自然资源局</a:t>
            </a:r>
            <a:endParaRPr lang="en-US" altLang="zh-CN" dirty="0">
              <a:latin typeface="黑体" pitchFamily="2" charset="-122"/>
              <a:ea typeface="黑体" pitchFamily="2" charset="-122"/>
            </a:endParaRPr>
          </a:p>
          <a:p>
            <a:pPr algn="ctr">
              <a:spcBef>
                <a:spcPct val="50000"/>
              </a:spcBef>
            </a:pPr>
            <a:r>
              <a:rPr lang="zh-CN" altLang="en-US" dirty="0">
                <a:latin typeface="黑体" panose="02010609060101010101" pitchFamily="2" charset="-122"/>
                <a:ea typeface="黑体" panose="02010609060101010101" pitchFamily="2" charset="-122"/>
              </a:rPr>
              <a:t>二</a:t>
            </a:r>
            <a:r>
              <a:rPr lang="en-US" altLang="zh-CN" dirty="0">
                <a:latin typeface="黑体" panose="02010609060101010101" pitchFamily="2" charset="-122"/>
                <a:ea typeface="黑体" panose="02010609060101010101" pitchFamily="2" charset="-122"/>
              </a:rPr>
              <a:t>O</a:t>
            </a:r>
            <a:r>
              <a:rPr lang="zh-CN" altLang="en-US" dirty="0">
                <a:latin typeface="黑体" panose="02010609060101010101" pitchFamily="2" charset="-122"/>
                <a:ea typeface="黑体" panose="02010609060101010101" pitchFamily="2" charset="-122"/>
              </a:rPr>
              <a:t>二一年十一月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878712" y="9787261"/>
            <a:ext cx="2794024" cy="1015663"/>
          </a:xfrm>
          <a:prstGeom prst="rect">
            <a:avLst/>
          </a:prstGeom>
          <a:solidFill>
            <a:srgbClr val="FEFFF1"/>
          </a:solidFill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       址：南京市鼓楼区中山路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邮       编：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210005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       址：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ghj.nanjing.gov.cn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咨询电话：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025-85800875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object 15"/>
          <p:cNvSpPr>
            <a:spLocks noChangeArrowheads="1"/>
          </p:cNvSpPr>
          <p:nvPr/>
        </p:nvSpPr>
        <p:spPr bwMode="auto">
          <a:xfrm>
            <a:off x="5707742" y="9760866"/>
            <a:ext cx="3013075" cy="1025525"/>
          </a:xfrm>
          <a:custGeom>
            <a:avLst/>
            <a:gdLst>
              <a:gd name="T0" fmla="*/ 0 w 3013709"/>
              <a:gd name="T1" fmla="*/ 1025078 h 1024890"/>
              <a:gd name="T2" fmla="*/ 3012877 w 3013709"/>
              <a:gd name="T3" fmla="*/ 1025078 h 1024890"/>
              <a:gd name="T4" fmla="*/ 3012877 w 3013709"/>
              <a:gd name="T5" fmla="*/ 0 h 1024890"/>
              <a:gd name="T6" fmla="*/ 0 w 3013709"/>
              <a:gd name="T7" fmla="*/ 0 h 1024890"/>
              <a:gd name="T8" fmla="*/ 0 w 3013709"/>
              <a:gd name="T9" fmla="*/ 1025078 h 10248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13709" h="1024890">
                <a:moveTo>
                  <a:pt x="0" y="1024443"/>
                </a:moveTo>
                <a:lnTo>
                  <a:pt x="3013511" y="1024443"/>
                </a:lnTo>
                <a:lnTo>
                  <a:pt x="3013511" y="0"/>
                </a:lnTo>
                <a:lnTo>
                  <a:pt x="0" y="0"/>
                </a:lnTo>
                <a:lnTo>
                  <a:pt x="0" y="1024443"/>
                </a:lnTo>
                <a:close/>
              </a:path>
            </a:pathLst>
          </a:custGeom>
          <a:solidFill>
            <a:srgbClr val="FEFFF1"/>
          </a:solidFill>
          <a:ln>
            <a:noFill/>
          </a:ln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11" name="object 16"/>
          <p:cNvSpPr txBox="1"/>
          <p:nvPr/>
        </p:nvSpPr>
        <p:spPr>
          <a:xfrm>
            <a:off x="5806167" y="9488401"/>
            <a:ext cx="2689225" cy="11951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184150" indent="-1714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1100" noProof="1">
                <a:latin typeface="黑体" panose="02010609060101010101" pitchFamily="49" charset="-122"/>
                <a:ea typeface="黑体" panose="02010609060101010101" pitchFamily="49" charset="-122"/>
              </a:rPr>
              <a:t>地 址：</a:t>
            </a:r>
            <a:r>
              <a:rPr lang="zh-CN" altLang="en-US" sz="1100" noProof="1">
                <a:latin typeface="黑体" panose="02010609060101010101" pitchFamily="49" charset="-122"/>
                <a:ea typeface="黑体" panose="02010609060101010101" pitchFamily="49" charset="-122"/>
              </a:rPr>
              <a:t>南京市鼓楼区中山路</a:t>
            </a:r>
            <a:r>
              <a:rPr lang="en-US" altLang="zh-CN" sz="1100" noProof="1">
                <a:latin typeface="黑体" panose="02010609060101010101" pitchFamily="49" charset="-122"/>
                <a:ea typeface="黑体" panose="02010609060101010101" pitchFamily="49" charset="-122"/>
              </a:rPr>
              <a:t>171</a:t>
            </a:r>
            <a:r>
              <a:rPr lang="zh-CN" altLang="en-US" sz="1100" noProof="1">
                <a:latin typeface="黑体" panose="02010609060101010101" pitchFamily="49" charset="-122"/>
                <a:ea typeface="黑体" panose="02010609060101010101" pitchFamily="49" charset="-122"/>
              </a:rPr>
              <a:t>号</a:t>
            </a:r>
            <a:endParaRPr lang="en-US" altLang="zh-CN" sz="1100" noProof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84150" indent="-1714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1100" noProof="1">
                <a:latin typeface="黑体" panose="02010609060101010101" pitchFamily="49" charset="-122"/>
                <a:ea typeface="黑体" panose="02010609060101010101" pitchFamily="49" charset="-122"/>
              </a:rPr>
              <a:t>邮 编：210005</a:t>
            </a:r>
          </a:p>
          <a:p>
            <a:pPr marL="184150" indent="-171450" eaLnBrk="1" hangingPunct="1">
              <a:lnSpc>
                <a:spcPct val="150000"/>
              </a:lnSpc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zh-CN" altLang="zh-CN" sz="1100" noProof="1">
                <a:latin typeface="黑体" panose="02010609060101010101" pitchFamily="49" charset="-122"/>
                <a:ea typeface="黑体" panose="02010609060101010101" pitchFamily="49" charset="-122"/>
              </a:rPr>
              <a:t>网 址：</a:t>
            </a:r>
            <a:r>
              <a:rPr lang="en-US" altLang="zh-CN" sz="1100" noProof="1">
                <a:latin typeface="黑体" panose="02010609060101010101" pitchFamily="49" charset="-122"/>
                <a:ea typeface="黑体" panose="02010609060101010101" pitchFamily="49" charset="-122"/>
              </a:rPr>
              <a:t>http://ghj.nanjing.gov.cn</a:t>
            </a:r>
          </a:p>
          <a:p>
            <a:pPr marL="184150" indent="-171450" eaLnBrk="1" hangingPunct="1">
              <a:lnSpc>
                <a:spcPct val="150000"/>
              </a:lnSpc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zh-CN" altLang="en-US" sz="1100" noProof="1">
                <a:latin typeface="黑体" panose="02010609060101010101" pitchFamily="49" charset="-122"/>
                <a:ea typeface="黑体" panose="02010609060101010101" pitchFamily="49" charset="-122"/>
              </a:rPr>
              <a:t>电 话：</a:t>
            </a:r>
            <a:r>
              <a:rPr lang="en-US" altLang="zh-CN" sz="1100" noProof="1">
                <a:latin typeface="黑体" panose="02010609060101010101" pitchFamily="49" charset="-122"/>
                <a:ea typeface="黑体" panose="02010609060101010101" pitchFamily="49" charset="-122"/>
              </a:rPr>
              <a:t>025-52790350</a:t>
            </a:r>
            <a:endParaRPr lang="zh-CN" altLang="zh-CN" sz="1100" noProof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0603" y="4372372"/>
            <a:ext cx="5976615" cy="45466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7505"/>
            <a:ext cx="22099915" cy="1105300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76D461DB-C557-4C14-B8A9-4B611F57928E}"/>
              </a:ext>
            </a:extLst>
          </p:cNvPr>
          <p:cNvGrpSpPr/>
          <p:nvPr/>
        </p:nvGrpSpPr>
        <p:grpSpPr>
          <a:xfrm>
            <a:off x="16634970" y="1481667"/>
            <a:ext cx="3606518" cy="7629378"/>
            <a:chOff x="16415569" y="1471992"/>
            <a:chExt cx="4729308" cy="1000457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004C4139-2ADC-43BC-B5B8-01C05E2591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04" t="2895" r="2548" b="1847"/>
            <a:stretch/>
          </p:blipFill>
          <p:spPr>
            <a:xfrm>
              <a:off x="16415569" y="1471992"/>
              <a:ext cx="4729307" cy="3356694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50168CEA-AACD-4108-A64D-9436C0D74D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544" t="3152" r="2525" b="2462"/>
            <a:stretch/>
          </p:blipFill>
          <p:spPr>
            <a:xfrm>
              <a:off x="16415569" y="8150056"/>
              <a:ext cx="4729307" cy="3326515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8C754845-C9A2-4442-A98E-657D4A472F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20" t="2401" r="2548" b="3212"/>
            <a:stretch/>
          </p:blipFill>
          <p:spPr>
            <a:xfrm>
              <a:off x="16415570" y="4796927"/>
              <a:ext cx="4729307" cy="3326515"/>
            </a:xfrm>
            <a:prstGeom prst="rect">
              <a:avLst/>
            </a:prstGeom>
          </p:spPr>
        </p:pic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DB830B93-85BC-4043-ABAB-8F34CB04B606}"/>
              </a:ext>
            </a:extLst>
          </p:cNvPr>
          <p:cNvGrpSpPr/>
          <p:nvPr/>
        </p:nvGrpSpPr>
        <p:grpSpPr>
          <a:xfrm>
            <a:off x="1033611" y="2615733"/>
            <a:ext cx="4104735" cy="8185083"/>
            <a:chOff x="1033612" y="2615734"/>
            <a:chExt cx="4049308" cy="8074557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xmlns="" id="{A084B786-236B-4E16-9608-A5C79A8EEC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113" t="2273" r="782" b="2133"/>
            <a:stretch/>
          </p:blipFill>
          <p:spPr>
            <a:xfrm>
              <a:off x="1033612" y="6702763"/>
              <a:ext cx="4037007" cy="3987528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3432137D-0101-475A-B5A9-BBBBAF031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51" t="2867" r="1491" b="2130"/>
            <a:stretch/>
          </p:blipFill>
          <p:spPr>
            <a:xfrm>
              <a:off x="1033613" y="2615734"/>
              <a:ext cx="4049307" cy="4031504"/>
            </a:xfrm>
            <a:prstGeom prst="rect">
              <a:avLst/>
            </a:prstGeom>
          </p:spPr>
        </p:pic>
      </p:grpSp>
      <p:sp>
        <p:nvSpPr>
          <p:cNvPr id="3075" name="Rectangle 129"/>
          <p:cNvSpPr>
            <a:spLocks noChangeArrowheads="1"/>
          </p:cNvSpPr>
          <p:nvPr/>
        </p:nvSpPr>
        <p:spPr bwMode="auto">
          <a:xfrm>
            <a:off x="17907000" y="8733834"/>
            <a:ext cx="3810000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>
            <a:spAutoFit/>
          </a:bodyPr>
          <a:lstStyle/>
          <a:p>
            <a:pPr defTabSz="912813">
              <a:lnSpc>
                <a:spcPct val="150000"/>
              </a:lnSpc>
            </a:pPr>
            <a:r>
              <a:rPr lang="en-US" altLang="zh-CN" sz="1000">
                <a:latin typeface="宋体" charset="-122"/>
              </a:rPr>
              <a:t>    </a:t>
            </a:r>
          </a:p>
        </p:txBody>
      </p:sp>
      <p:sp>
        <p:nvSpPr>
          <p:cNvPr id="3099" name="Text Box 176"/>
          <p:cNvSpPr txBox="1">
            <a:spLocks noChangeArrowheads="1"/>
          </p:cNvSpPr>
          <p:nvPr/>
        </p:nvSpPr>
        <p:spPr bwMode="auto">
          <a:xfrm>
            <a:off x="20842088" y="43191"/>
            <a:ext cx="1321000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en-US" altLang="zh-CN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南京雨花台高新区控制性详细规划及城市设计整合</a:t>
            </a:r>
            <a:r>
              <a:rPr lang="en-US" altLang="zh-CN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》MCd060-10</a:t>
            </a:r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规划管理单元图则修改</a:t>
            </a:r>
            <a:endParaRPr lang="en-US" altLang="zh-CN" sz="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77" name="Text Box 2"/>
          <p:cNvSpPr txBox="1">
            <a:spLocks noChangeArrowheads="1"/>
          </p:cNvSpPr>
          <p:nvPr/>
        </p:nvSpPr>
        <p:spPr bwMode="auto">
          <a:xfrm>
            <a:off x="1181699" y="71358"/>
            <a:ext cx="19550063" cy="724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95" tIns="48344" rIns="96695" bIns="48344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南京雨花台高新区控制性详细规划及城市设计整合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》MCd060-10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规划管理单元图则修改批后公布</a:t>
            </a:r>
          </a:p>
        </p:txBody>
      </p:sp>
      <p:cxnSp>
        <p:nvCxnSpPr>
          <p:cNvPr id="2" name="直接连接符 34"/>
          <p:cNvCxnSpPr>
            <a:cxnSpLocks noChangeShapeType="1"/>
          </p:cNvCxnSpPr>
          <p:nvPr/>
        </p:nvCxnSpPr>
        <p:spPr bwMode="auto">
          <a:xfrm>
            <a:off x="0" y="857250"/>
            <a:ext cx="22098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083" name="直接连接符 36"/>
          <p:cNvCxnSpPr>
            <a:cxnSpLocks noChangeShapeType="1"/>
          </p:cNvCxnSpPr>
          <p:nvPr/>
        </p:nvCxnSpPr>
        <p:spPr bwMode="auto">
          <a:xfrm>
            <a:off x="0" y="0"/>
            <a:ext cx="0" cy="110601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084" name="直接连接符 40"/>
          <p:cNvCxnSpPr>
            <a:cxnSpLocks noChangeShapeType="1"/>
          </p:cNvCxnSpPr>
          <p:nvPr/>
        </p:nvCxnSpPr>
        <p:spPr bwMode="auto">
          <a:xfrm>
            <a:off x="0" y="10895013"/>
            <a:ext cx="22098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085" name="直接连接符 41"/>
          <p:cNvCxnSpPr>
            <a:cxnSpLocks noChangeShapeType="1"/>
          </p:cNvCxnSpPr>
          <p:nvPr/>
        </p:nvCxnSpPr>
        <p:spPr bwMode="auto">
          <a:xfrm>
            <a:off x="22098000" y="0"/>
            <a:ext cx="0" cy="110728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087" name="直接连接符 43"/>
          <p:cNvCxnSpPr>
            <a:cxnSpLocks noChangeShapeType="1"/>
          </p:cNvCxnSpPr>
          <p:nvPr/>
        </p:nvCxnSpPr>
        <p:spPr bwMode="auto">
          <a:xfrm>
            <a:off x="5864424" y="857250"/>
            <a:ext cx="0" cy="100203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092" name="直接连接符 55"/>
          <p:cNvCxnSpPr>
            <a:cxnSpLocks noChangeShapeType="1"/>
          </p:cNvCxnSpPr>
          <p:nvPr/>
        </p:nvCxnSpPr>
        <p:spPr bwMode="auto">
          <a:xfrm>
            <a:off x="0" y="-6350"/>
            <a:ext cx="22098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093" name="直接连接符 56"/>
          <p:cNvCxnSpPr>
            <a:cxnSpLocks noChangeShapeType="1"/>
          </p:cNvCxnSpPr>
          <p:nvPr/>
        </p:nvCxnSpPr>
        <p:spPr bwMode="auto">
          <a:xfrm>
            <a:off x="0" y="11075988"/>
            <a:ext cx="22098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graphicFrame>
        <p:nvGraphicFramePr>
          <p:cNvPr id="69" name="表格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8803715"/>
              </p:ext>
            </p:extLst>
          </p:nvPr>
        </p:nvGraphicFramePr>
        <p:xfrm>
          <a:off x="18764304" y="9111333"/>
          <a:ext cx="3333696" cy="177101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286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050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751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  <a:cs typeface="+mn-cs"/>
                        </a:rPr>
                        <a:t>批准单位</a:t>
                      </a:r>
                    </a:p>
                  </a:txBody>
                  <a:tcPr marL="96765" marR="96765" marT="48382" marB="48382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1050" b="0" kern="1200" dirty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  <a:cs typeface="+mn-cs"/>
                        </a:rPr>
                        <a:t>南京市人民政府</a:t>
                      </a:r>
                    </a:p>
                  </a:txBody>
                  <a:tcPr marL="96765" marR="96765" marT="48382" marB="48382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92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  <a:cs typeface="+mn-cs"/>
                        </a:rPr>
                        <a:t>批准文号</a:t>
                      </a:r>
                    </a:p>
                  </a:txBody>
                  <a:tcPr marL="96765" marR="96765" marT="48382" marB="48382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10000"/>
                      </a:pPr>
                      <a:r>
                        <a:rPr kumimoji="1" lang="zh-CN" altLang="en-US" sz="1050" b="0" kern="1200" dirty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  <a:cs typeface="+mn-cs"/>
                        </a:rPr>
                        <a:t>宁政复</a:t>
                      </a:r>
                      <a:r>
                        <a:rPr kumimoji="1" lang="en-US" altLang="zh-CN" sz="1050" b="0" kern="1200" dirty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  <a:cs typeface="+mn-cs"/>
                        </a:rPr>
                        <a:t>【2021】94</a:t>
                      </a:r>
                      <a:r>
                        <a:rPr kumimoji="1" lang="zh-CN" altLang="en-US" sz="1050" b="0" kern="1200" dirty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  <a:cs typeface="+mn-cs"/>
                        </a:rPr>
                        <a:t>号</a:t>
                      </a:r>
                    </a:p>
                  </a:txBody>
                  <a:tcPr marL="96765" marR="96765" marT="48382" marB="48382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1355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  <a:cs typeface="+mn-cs"/>
                        </a:rPr>
                        <a:t>动</a:t>
                      </a:r>
                      <a:endParaRPr kumimoji="1" lang="en-US" altLang="zh-CN" sz="800" b="0" kern="1200" noProof="0" dirty="0">
                        <a:solidFill>
                          <a:schemeClr val="tx1"/>
                        </a:solidFill>
                        <a:latin typeface="华文细黑" pitchFamily="2" charset="-122"/>
                        <a:ea typeface="华文细黑" pitchFamily="2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  <a:cs typeface="+mn-cs"/>
                        </a:rPr>
                        <a:t>态</a:t>
                      </a:r>
                      <a:endParaRPr kumimoji="1" lang="en-US" altLang="zh-CN" sz="800" b="0" kern="1200" noProof="0" dirty="0">
                        <a:solidFill>
                          <a:schemeClr val="tx1"/>
                        </a:solidFill>
                        <a:latin typeface="华文细黑" pitchFamily="2" charset="-122"/>
                        <a:ea typeface="华文细黑" pitchFamily="2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  <a:cs typeface="+mn-cs"/>
                        </a:rPr>
                        <a:t>更</a:t>
                      </a:r>
                      <a:endParaRPr kumimoji="1" lang="en-US" altLang="zh-CN" sz="800" b="0" kern="1200" noProof="0" dirty="0">
                        <a:solidFill>
                          <a:schemeClr val="tx1"/>
                        </a:solidFill>
                        <a:latin typeface="华文细黑" pitchFamily="2" charset="-122"/>
                        <a:ea typeface="华文细黑" pitchFamily="2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  <a:cs typeface="+mn-cs"/>
                        </a:rPr>
                        <a:t>新</a:t>
                      </a:r>
                      <a:endParaRPr kumimoji="1" lang="en-US" altLang="zh-CN" sz="800" b="0" kern="1200" noProof="0" dirty="0">
                        <a:solidFill>
                          <a:schemeClr val="tx1"/>
                        </a:solidFill>
                        <a:latin typeface="华文细黑" pitchFamily="2" charset="-122"/>
                        <a:ea typeface="华文细黑" pitchFamily="2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  <a:cs typeface="+mn-cs"/>
                        </a:rPr>
                        <a:t>信</a:t>
                      </a:r>
                      <a:endParaRPr kumimoji="1" lang="en-US" altLang="zh-CN" sz="800" b="0" kern="1200" noProof="0" dirty="0">
                        <a:solidFill>
                          <a:schemeClr val="tx1"/>
                        </a:solidFill>
                        <a:latin typeface="华文细黑" pitchFamily="2" charset="-122"/>
                        <a:ea typeface="华文细黑" pitchFamily="2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  <a:cs typeface="+mn-cs"/>
                        </a:rPr>
                        <a:t>息</a:t>
                      </a:r>
                      <a:endParaRPr kumimoji="1" lang="en-US" altLang="zh-CN" sz="800" b="0" kern="1200" noProof="0" dirty="0">
                        <a:solidFill>
                          <a:schemeClr val="tx1"/>
                        </a:solidFill>
                        <a:latin typeface="华文细黑" pitchFamily="2" charset="-122"/>
                        <a:ea typeface="华文细黑" pitchFamily="2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  <a:cs typeface="+mn-cs"/>
                        </a:rPr>
                        <a:t>栏</a:t>
                      </a:r>
                    </a:p>
                  </a:txBody>
                  <a:tcPr marL="96765" marR="96765" marT="48382" marB="48382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10000"/>
                      </a:pPr>
                      <a:endParaRPr kumimoji="1" lang="zh-CN" altLang="en-US" sz="800" b="0" kern="1200" dirty="0">
                        <a:solidFill>
                          <a:schemeClr val="tx1"/>
                        </a:solidFill>
                        <a:latin typeface="华文细黑" pitchFamily="2" charset="-122"/>
                        <a:ea typeface="华文细黑" pitchFamily="2" charset="-122"/>
                        <a:cs typeface="+mn-cs"/>
                      </a:endParaRPr>
                    </a:p>
                  </a:txBody>
                  <a:tcPr marL="96765" marR="96765" marT="48382" marB="48382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9924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华文细黑" pitchFamily="2" charset="-122"/>
                        <a:ea typeface="华文细黑" pitchFamily="2" charset="-122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600" b="0" dirty="0"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6765" marR="96765" marT="48382" marB="48382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9924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华文细黑" pitchFamily="2" charset="-122"/>
                        <a:ea typeface="华文细黑" pitchFamily="2" charset="-122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600" b="0" dirty="0"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6765" marR="96765" marT="48382" marB="48382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cxnSp>
        <p:nvCxnSpPr>
          <p:cNvPr id="37" name="直接连接符 36"/>
          <p:cNvCxnSpPr>
            <a:cxnSpLocks noChangeShapeType="1"/>
          </p:cNvCxnSpPr>
          <p:nvPr/>
        </p:nvCxnSpPr>
        <p:spPr bwMode="auto">
          <a:xfrm>
            <a:off x="22098000" y="0"/>
            <a:ext cx="0" cy="110601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" name="矩形 2"/>
          <p:cNvSpPr/>
          <p:nvPr/>
        </p:nvSpPr>
        <p:spPr bwMode="auto">
          <a:xfrm>
            <a:off x="18471110" y="1064130"/>
            <a:ext cx="858809" cy="1398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CN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宋体" pitchFamily="2" charset="-122"/>
            </a:endParaRPr>
          </a:p>
        </p:txBody>
      </p:sp>
      <p:sp>
        <p:nvSpPr>
          <p:cNvPr id="35" name="矩形 5"/>
          <p:cNvSpPr>
            <a:spLocks noChangeArrowheads="1"/>
          </p:cNvSpPr>
          <p:nvPr/>
        </p:nvSpPr>
        <p:spPr bwMode="auto">
          <a:xfrm>
            <a:off x="315255" y="1023938"/>
            <a:ext cx="1846922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5" tIns="45690" rIns="91385" bIns="45690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kumimoji="0" lang="zh-CN" altLang="en-US" sz="18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区位及范围</a:t>
            </a:r>
            <a:endParaRPr kumimoji="0" lang="zh-CN" altLang="en-US" sz="18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292100" y="1467293"/>
            <a:ext cx="5500315" cy="114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351" tIns="43172" rIns="86351" bIns="43172">
            <a:spAutoFit/>
          </a:bodyPr>
          <a:lstStyle>
            <a:lvl1pPr defTabSz="4083050">
              <a:spcBef>
                <a:spcPct val="20000"/>
              </a:spcBef>
              <a:buChar char="•"/>
              <a:defRPr kumimoji="1" sz="66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4083050">
              <a:spcBef>
                <a:spcPct val="20000"/>
              </a:spcBef>
              <a:buChar char="–"/>
              <a:defRPr kumimoji="1" sz="5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4083050">
              <a:spcBef>
                <a:spcPct val="20000"/>
              </a:spcBef>
              <a:buChar char="•"/>
              <a:defRPr kumimoji="1" sz="5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4083050">
              <a:spcBef>
                <a:spcPct val="20000"/>
              </a:spcBef>
              <a:buChar char="–"/>
              <a:defRPr kumimoji="1" sz="41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4083050">
              <a:spcBef>
                <a:spcPct val="20000"/>
              </a:spcBef>
              <a:buChar char="»"/>
              <a:defRPr kumimoji="1" sz="41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4083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1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4083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1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4083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1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4083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1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en-US" altLang="zh-CN" sz="1600" dirty="0"/>
              <a:t>《</a:t>
            </a:r>
            <a:r>
              <a:rPr lang="zh-CN" altLang="en-US" sz="1600" dirty="0"/>
              <a:t>南京雨花台高新区控制性详细规划及城市设计整合</a:t>
            </a:r>
            <a:r>
              <a:rPr lang="en-US" altLang="zh-CN" sz="1600" dirty="0"/>
              <a:t>》MCd060-10</a:t>
            </a:r>
            <a:r>
              <a:rPr lang="zh-CN" altLang="en-US" sz="1600" dirty="0"/>
              <a:t>规划管理单元图则范围北至软件大道、南至绕城高速、西至花神大道、东至玉兰路，总面积约</a:t>
            </a:r>
            <a:r>
              <a:rPr lang="en-US" altLang="zh-CN" sz="1600" dirty="0"/>
              <a:t>133.71</a:t>
            </a:r>
            <a:r>
              <a:rPr lang="zh-CN" altLang="en-US" sz="1600" dirty="0"/>
              <a:t>公顷。</a:t>
            </a:r>
            <a:endParaRPr lang="zh-CN" altLang="zh-CN" sz="1600" dirty="0"/>
          </a:p>
        </p:txBody>
      </p:sp>
      <p:sp>
        <p:nvSpPr>
          <p:cNvPr id="41" name="对话气泡: 矩形 17">
            <a:extLst>
              <a:ext uri="{FF2B5EF4-FFF2-40B4-BE49-F238E27FC236}">
                <a16:creationId xmlns:a16="http://schemas.microsoft.com/office/drawing/2014/main" xmlns="" id="{33283D17-D117-47FC-BE59-1824FAED4D08}"/>
              </a:ext>
            </a:extLst>
          </p:cNvPr>
          <p:cNvSpPr/>
          <p:nvPr/>
        </p:nvSpPr>
        <p:spPr>
          <a:xfrm>
            <a:off x="3782952" y="7280269"/>
            <a:ext cx="1342925" cy="324888"/>
          </a:xfrm>
          <a:prstGeom prst="wedgeRectCallout">
            <a:avLst>
              <a:gd name="adj1" fmla="val -48120"/>
              <a:gd name="adj2" fmla="val 263976"/>
            </a:avLst>
          </a:prstGeom>
          <a:solidFill>
            <a:schemeClr val="bg1">
              <a:alpha val="51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拟调整地块</a:t>
            </a:r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44" name="矩形 5"/>
          <p:cNvSpPr>
            <a:spLocks noChangeArrowheads="1"/>
          </p:cNvSpPr>
          <p:nvPr/>
        </p:nvSpPr>
        <p:spPr bwMode="auto">
          <a:xfrm>
            <a:off x="6082853" y="1023938"/>
            <a:ext cx="3741731" cy="752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5" tIns="45690" rIns="91385" bIns="45690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kumimoji="0" lang="zh-CN" altLang="en-US" sz="18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规划内容</a:t>
            </a:r>
            <a:endParaRPr kumimoji="0" lang="en-US" altLang="zh-CN" sz="1800" b="1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/>
              <a:t>1</a:t>
            </a:r>
            <a:r>
              <a:rPr lang="zh-CN" altLang="en-US" sz="1600" dirty="0"/>
              <a:t>、将左侧科研设计用地（ </a:t>
            </a:r>
            <a:r>
              <a:rPr lang="en-US" altLang="zh-CN" sz="1600" dirty="0"/>
              <a:t>B29a </a:t>
            </a:r>
            <a:r>
              <a:rPr lang="zh-CN" altLang="en-US" sz="1600" dirty="0"/>
              <a:t>）调整为三块用地，并优化控制指标；</a:t>
            </a:r>
          </a:p>
          <a:p>
            <a:pPr indent="457200">
              <a:lnSpc>
                <a:spcPct val="150000"/>
              </a:lnSpc>
            </a:pPr>
            <a:r>
              <a:rPr lang="zh-CN" altLang="en-US" sz="1600" dirty="0"/>
              <a:t>（</a:t>
            </a:r>
            <a:r>
              <a:rPr lang="en-US" altLang="zh-CN" sz="1600" dirty="0"/>
              <a:t>1</a:t>
            </a:r>
            <a:r>
              <a:rPr lang="zh-CN" altLang="en-US" sz="1600" dirty="0"/>
              <a:t>）北部科研设计用地（</a:t>
            </a:r>
            <a:r>
              <a:rPr lang="en-US" altLang="zh-CN" sz="1600" dirty="0"/>
              <a:t>B29a )</a:t>
            </a:r>
            <a:r>
              <a:rPr lang="zh-CN" altLang="en-US" sz="1600" dirty="0"/>
              <a:t>，面积</a:t>
            </a:r>
            <a:r>
              <a:rPr lang="en-US" altLang="zh-CN" sz="1600" dirty="0"/>
              <a:t>3.74</a:t>
            </a:r>
            <a:r>
              <a:rPr lang="zh-CN" altLang="en-US" sz="1600" dirty="0"/>
              <a:t>公顷，</a:t>
            </a:r>
            <a:r>
              <a:rPr lang="zh-CN" altLang="en-US" sz="1600" dirty="0" smtClean="0"/>
              <a:t>容积率≤</a:t>
            </a:r>
            <a:r>
              <a:rPr lang="en-US" altLang="zh-CN" sz="1600" dirty="0" smtClean="0"/>
              <a:t>1.5</a:t>
            </a:r>
            <a:r>
              <a:rPr lang="zh-CN" altLang="en-US" sz="1600" dirty="0"/>
              <a:t>，</a:t>
            </a:r>
            <a:r>
              <a:rPr lang="zh-CN" altLang="en-US" sz="1600" dirty="0"/>
              <a:t>高度≤ </a:t>
            </a:r>
            <a:r>
              <a:rPr lang="en-US" altLang="zh-CN" sz="1600" dirty="0" smtClean="0"/>
              <a:t>40</a:t>
            </a:r>
            <a:r>
              <a:rPr lang="zh-CN" altLang="en-US" sz="1600" dirty="0"/>
              <a:t>米（高度和容积率按现状建筑控制</a:t>
            </a:r>
            <a:r>
              <a:rPr lang="zh-CN" altLang="en-US" sz="1600" dirty="0" smtClean="0"/>
              <a:t>），建筑密度</a:t>
            </a:r>
            <a:r>
              <a:rPr lang="zh-CN" altLang="en-US" sz="1600" dirty="0"/>
              <a:t>与绿地率保持不变；</a:t>
            </a:r>
          </a:p>
          <a:p>
            <a:pPr indent="457200">
              <a:lnSpc>
                <a:spcPct val="150000"/>
              </a:lnSpc>
            </a:pPr>
            <a:r>
              <a:rPr lang="zh-CN" altLang="en-US" sz="1600" dirty="0"/>
              <a:t>（</a:t>
            </a:r>
            <a:r>
              <a:rPr lang="en-US" altLang="zh-CN" sz="1600" dirty="0"/>
              <a:t>2</a:t>
            </a:r>
            <a:r>
              <a:rPr lang="zh-CN" altLang="en-US" sz="1600" dirty="0"/>
              <a:t>）中部商办混合用地（ </a:t>
            </a:r>
            <a:r>
              <a:rPr lang="en-US" altLang="zh-CN" sz="1600" dirty="0"/>
              <a:t>Bb </a:t>
            </a:r>
            <a:r>
              <a:rPr lang="zh-CN" altLang="en-US" sz="1600" dirty="0"/>
              <a:t>），面积</a:t>
            </a:r>
            <a:r>
              <a:rPr lang="en-US" altLang="zh-CN" sz="1600" dirty="0"/>
              <a:t>5.62</a:t>
            </a:r>
            <a:r>
              <a:rPr lang="zh-CN" altLang="en-US" sz="1600" dirty="0"/>
              <a:t>公顷，</a:t>
            </a:r>
            <a:r>
              <a:rPr lang="zh-CN" altLang="en-US" sz="1600" dirty="0"/>
              <a:t>容积率≤ </a:t>
            </a:r>
            <a:r>
              <a:rPr lang="en-US" altLang="zh-CN" sz="1600" dirty="0" smtClean="0"/>
              <a:t>4.0</a:t>
            </a:r>
            <a:r>
              <a:rPr lang="zh-CN" altLang="en-US" sz="1600" dirty="0"/>
              <a:t>，建筑</a:t>
            </a:r>
            <a:r>
              <a:rPr lang="zh-CN" altLang="en-US" sz="1600" dirty="0" smtClean="0"/>
              <a:t>密度</a:t>
            </a:r>
            <a:r>
              <a:rPr lang="zh-CN" altLang="en-US" sz="1600" dirty="0"/>
              <a:t>≤ </a:t>
            </a:r>
            <a:r>
              <a:rPr lang="en-US" altLang="zh-CN" sz="1600" dirty="0" smtClean="0"/>
              <a:t>45</a:t>
            </a:r>
            <a:r>
              <a:rPr lang="en-US" altLang="zh-CN" sz="1600" dirty="0"/>
              <a:t>%</a:t>
            </a:r>
            <a:r>
              <a:rPr lang="zh-CN" altLang="en-US" sz="1600" dirty="0"/>
              <a:t>，</a:t>
            </a:r>
            <a:r>
              <a:rPr lang="zh-CN" altLang="en-US" sz="1600" dirty="0"/>
              <a:t>高度≤ </a:t>
            </a:r>
            <a:r>
              <a:rPr lang="en-US" altLang="zh-CN" sz="1600" dirty="0" smtClean="0"/>
              <a:t>50</a:t>
            </a:r>
            <a:r>
              <a:rPr lang="zh-CN" altLang="en-US" sz="1600" dirty="0"/>
              <a:t>米（局部可超过</a:t>
            </a:r>
            <a:r>
              <a:rPr lang="en-US" altLang="zh-CN" sz="1600" dirty="0"/>
              <a:t>50</a:t>
            </a:r>
            <a:r>
              <a:rPr lang="zh-CN" altLang="en-US" sz="1600" dirty="0"/>
              <a:t>米，但不超过</a:t>
            </a:r>
            <a:r>
              <a:rPr lang="en-US" altLang="zh-CN" sz="1600" dirty="0"/>
              <a:t>80</a:t>
            </a:r>
            <a:r>
              <a:rPr lang="zh-CN" altLang="en-US" sz="1600" dirty="0"/>
              <a:t>米），</a:t>
            </a:r>
            <a:r>
              <a:rPr lang="zh-CN" altLang="en-US" sz="1600" dirty="0"/>
              <a:t>绿地率≥ </a:t>
            </a:r>
            <a:r>
              <a:rPr lang="en-US" altLang="zh-CN" sz="1600" dirty="0" smtClean="0"/>
              <a:t>25</a:t>
            </a:r>
            <a:r>
              <a:rPr lang="en-US" altLang="zh-CN" sz="1600" dirty="0"/>
              <a:t>%</a:t>
            </a:r>
            <a:r>
              <a:rPr lang="zh-CN" altLang="en-US" sz="1600" dirty="0"/>
              <a:t>，可配置不超过</a:t>
            </a:r>
            <a:r>
              <a:rPr lang="en-US" altLang="zh-CN" sz="1600" dirty="0"/>
              <a:t>50%</a:t>
            </a:r>
            <a:r>
              <a:rPr lang="zh-CN" altLang="en-US" sz="1600" dirty="0"/>
              <a:t>地上建筑面积的酒店式公寓；</a:t>
            </a:r>
          </a:p>
          <a:p>
            <a:pPr indent="457200">
              <a:lnSpc>
                <a:spcPct val="150000"/>
              </a:lnSpc>
            </a:pPr>
            <a:r>
              <a:rPr lang="zh-CN" altLang="en-US" sz="1600" dirty="0"/>
              <a:t>（</a:t>
            </a:r>
            <a:r>
              <a:rPr lang="en-US" altLang="zh-CN" sz="1600" dirty="0"/>
              <a:t>3</a:t>
            </a:r>
            <a:r>
              <a:rPr lang="zh-CN" altLang="en-US" sz="1600" dirty="0"/>
              <a:t>）南部科研设计用地（</a:t>
            </a:r>
            <a:r>
              <a:rPr lang="en-US" altLang="zh-CN" sz="1600" dirty="0"/>
              <a:t>B29a</a:t>
            </a:r>
            <a:r>
              <a:rPr lang="zh-CN" altLang="en-US" sz="1600" dirty="0"/>
              <a:t>），面积</a:t>
            </a:r>
            <a:r>
              <a:rPr lang="en-US" altLang="zh-CN" sz="1600" dirty="0"/>
              <a:t>2.32</a:t>
            </a:r>
            <a:r>
              <a:rPr lang="zh-CN" altLang="en-US" sz="1600" dirty="0"/>
              <a:t>公顷，</a:t>
            </a:r>
            <a:r>
              <a:rPr lang="zh-CN" altLang="en-US" sz="1600" dirty="0"/>
              <a:t>容积率≤ </a:t>
            </a:r>
            <a:r>
              <a:rPr lang="en-US" altLang="zh-CN" sz="1600" dirty="0" smtClean="0"/>
              <a:t>2.5</a:t>
            </a:r>
            <a:r>
              <a:rPr lang="zh-CN" altLang="en-US" sz="1600" dirty="0"/>
              <a:t>，建筑</a:t>
            </a:r>
            <a:r>
              <a:rPr lang="zh-CN" altLang="en-US" sz="1600" dirty="0" smtClean="0"/>
              <a:t>密度</a:t>
            </a:r>
            <a:r>
              <a:rPr lang="zh-CN" altLang="en-US" sz="1600" dirty="0"/>
              <a:t>≤ </a:t>
            </a:r>
            <a:r>
              <a:rPr lang="en-US" altLang="zh-CN" sz="1600" dirty="0" smtClean="0"/>
              <a:t>40</a:t>
            </a:r>
            <a:r>
              <a:rPr lang="en-US" altLang="zh-CN" sz="1600" dirty="0"/>
              <a:t>%</a:t>
            </a:r>
            <a:r>
              <a:rPr lang="zh-CN" altLang="en-US" sz="1600" dirty="0"/>
              <a:t>，</a:t>
            </a:r>
            <a:r>
              <a:rPr lang="zh-CN" altLang="en-US" sz="1600" dirty="0"/>
              <a:t>高度≤ </a:t>
            </a:r>
            <a:r>
              <a:rPr lang="en-US" altLang="zh-CN" sz="1600" dirty="0" smtClean="0"/>
              <a:t>35</a:t>
            </a:r>
            <a:r>
              <a:rPr lang="zh-CN" altLang="en-US" sz="1600" dirty="0"/>
              <a:t>米，</a:t>
            </a:r>
            <a:r>
              <a:rPr lang="zh-CN" altLang="en-US" sz="1600" dirty="0"/>
              <a:t>绿地率≥ </a:t>
            </a:r>
            <a:r>
              <a:rPr lang="en-US" altLang="zh-CN" sz="1600" dirty="0" smtClean="0"/>
              <a:t>30</a:t>
            </a:r>
            <a:r>
              <a:rPr lang="en-US" altLang="zh-CN" sz="1600" dirty="0"/>
              <a:t>%</a:t>
            </a:r>
            <a:r>
              <a:rPr lang="zh-CN" altLang="en-US" sz="1600" dirty="0"/>
              <a:t>。</a:t>
            </a:r>
          </a:p>
          <a:p>
            <a:pPr>
              <a:lnSpc>
                <a:spcPct val="150000"/>
              </a:lnSpc>
            </a:pPr>
            <a:r>
              <a:rPr lang="en-US" altLang="zh-CN" sz="1600" dirty="0"/>
              <a:t>2</a:t>
            </a:r>
            <a:r>
              <a:rPr lang="zh-CN" altLang="en-US" sz="1600" dirty="0"/>
              <a:t>、将右侧商办混合用地（ </a:t>
            </a:r>
            <a:r>
              <a:rPr lang="en-US" altLang="zh-CN" sz="1600" dirty="0"/>
              <a:t>Bb </a:t>
            </a:r>
            <a:r>
              <a:rPr lang="zh-CN" altLang="en-US" sz="1600" dirty="0"/>
              <a:t>）调整为科研设计用地（ </a:t>
            </a:r>
            <a:r>
              <a:rPr lang="en-US" altLang="zh-CN" sz="1600" dirty="0"/>
              <a:t>B29a </a:t>
            </a:r>
            <a:r>
              <a:rPr lang="zh-CN" altLang="en-US" sz="1600" dirty="0"/>
              <a:t>），并优化控制</a:t>
            </a:r>
            <a:r>
              <a:rPr lang="zh-CN" altLang="en-US" sz="1600"/>
              <a:t>指标</a:t>
            </a:r>
            <a:r>
              <a:rPr lang="zh-CN" altLang="en-US" sz="1600"/>
              <a:t>，建筑</a:t>
            </a:r>
            <a:r>
              <a:rPr lang="zh-CN" altLang="en-US" sz="1600" smtClean="0"/>
              <a:t>密度</a:t>
            </a:r>
            <a:r>
              <a:rPr lang="zh-CN" altLang="en-US" sz="1600" dirty="0"/>
              <a:t>≤ </a:t>
            </a:r>
            <a:r>
              <a:rPr lang="en-US" altLang="zh-CN" sz="1600" dirty="0" smtClean="0"/>
              <a:t>35</a:t>
            </a:r>
            <a:r>
              <a:rPr lang="en-US" altLang="zh-CN" sz="1600" dirty="0"/>
              <a:t>%</a:t>
            </a:r>
            <a:r>
              <a:rPr lang="zh-CN" altLang="en-US" sz="1600" dirty="0"/>
              <a:t>，</a:t>
            </a:r>
            <a:r>
              <a:rPr lang="zh-CN" altLang="en-US" sz="1600" dirty="0"/>
              <a:t>高度≤ </a:t>
            </a:r>
            <a:r>
              <a:rPr lang="en-US" altLang="zh-CN" sz="1600" dirty="0" smtClean="0"/>
              <a:t>130</a:t>
            </a:r>
            <a:r>
              <a:rPr lang="zh-CN" altLang="en-US" sz="1600" dirty="0"/>
              <a:t>米，</a:t>
            </a:r>
            <a:r>
              <a:rPr lang="zh-CN" altLang="en-US" sz="1600" dirty="0" smtClean="0"/>
              <a:t>绿地率≥</a:t>
            </a:r>
            <a:r>
              <a:rPr lang="en-US" altLang="zh-CN" sz="1600" dirty="0" smtClean="0"/>
              <a:t>30</a:t>
            </a:r>
            <a:r>
              <a:rPr lang="en-US" altLang="zh-CN" sz="1600" dirty="0"/>
              <a:t>%</a:t>
            </a:r>
            <a:r>
              <a:rPr lang="zh-CN" altLang="en-US" sz="1600" dirty="0"/>
              <a:t>。</a:t>
            </a:r>
          </a:p>
        </p:txBody>
      </p:sp>
      <p:cxnSp>
        <p:nvCxnSpPr>
          <p:cNvPr id="46" name="直接连接符 43"/>
          <p:cNvCxnSpPr>
            <a:cxnSpLocks noChangeShapeType="1"/>
          </p:cNvCxnSpPr>
          <p:nvPr/>
        </p:nvCxnSpPr>
        <p:spPr bwMode="auto">
          <a:xfrm>
            <a:off x="15433476" y="844550"/>
            <a:ext cx="0" cy="100203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" name="矩形 5"/>
          <p:cNvSpPr>
            <a:spLocks noChangeArrowheads="1"/>
          </p:cNvSpPr>
          <p:nvPr/>
        </p:nvSpPr>
        <p:spPr bwMode="auto">
          <a:xfrm>
            <a:off x="15730338" y="1023938"/>
            <a:ext cx="5111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0" rIns="91385" bIns="45690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kumimoji="0" lang="zh-CN" altLang="en-US" sz="18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调整后图则</a:t>
            </a:r>
            <a:endParaRPr kumimoji="0" lang="zh-CN" altLang="en-US" sz="18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3" name="对话气泡: 矩形 17">
            <a:extLst>
              <a:ext uri="{FF2B5EF4-FFF2-40B4-BE49-F238E27FC236}">
                <a16:creationId xmlns:a16="http://schemas.microsoft.com/office/drawing/2014/main" xmlns="" id="{D3C294A8-9B62-47DC-BA5B-1256C87453BA}"/>
              </a:ext>
            </a:extLst>
          </p:cNvPr>
          <p:cNvSpPr/>
          <p:nvPr/>
        </p:nvSpPr>
        <p:spPr>
          <a:xfrm>
            <a:off x="1504907" y="7494029"/>
            <a:ext cx="1342925" cy="324888"/>
          </a:xfrm>
          <a:prstGeom prst="wedgeRectCallout">
            <a:avLst>
              <a:gd name="adj1" fmla="val 31511"/>
              <a:gd name="adj2" fmla="val 187651"/>
            </a:avLst>
          </a:prstGeom>
          <a:solidFill>
            <a:schemeClr val="bg1">
              <a:alpha val="51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拟调整地块</a:t>
            </a:r>
            <a:endParaRPr lang="zh-CN" altLang="en-US" sz="1600" dirty="0">
              <a:solidFill>
                <a:schemeClr val="tx1"/>
              </a:solidFill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B2E03EAE-E6A8-4A8C-8C4A-8011439D0236}"/>
              </a:ext>
            </a:extLst>
          </p:cNvPr>
          <p:cNvGrpSpPr/>
          <p:nvPr/>
        </p:nvGrpSpPr>
        <p:grpSpPr>
          <a:xfrm>
            <a:off x="9925444" y="1593483"/>
            <a:ext cx="5300020" cy="8523976"/>
            <a:chOff x="10987686" y="1438532"/>
            <a:chExt cx="4775398" cy="7680231"/>
          </a:xfrm>
        </p:grpSpPr>
        <p:sp>
          <p:nvSpPr>
            <p:cNvPr id="31" name="矩形 5"/>
            <p:cNvSpPr>
              <a:spLocks noChangeArrowheads="1"/>
            </p:cNvSpPr>
            <p:nvPr/>
          </p:nvSpPr>
          <p:spPr bwMode="auto">
            <a:xfrm>
              <a:off x="12883647" y="4948768"/>
              <a:ext cx="977301" cy="338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85" tIns="45690" rIns="91385" bIns="45690">
              <a:spAutoFit/>
            </a:bodyPr>
            <a:lstStyle>
              <a:lvl1pPr>
                <a:defRPr kumimoji="1" sz="1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1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1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1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1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50000"/>
                </a:lnSpc>
              </a:pPr>
              <a:r>
                <a:rPr kumimoji="0"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调整前</a:t>
              </a:r>
              <a:endParaRPr kumimoji="0" lang="en-US" altLang="zh-CN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32" name="矩形 5"/>
            <p:cNvSpPr>
              <a:spLocks noChangeArrowheads="1"/>
            </p:cNvSpPr>
            <p:nvPr/>
          </p:nvSpPr>
          <p:spPr bwMode="auto">
            <a:xfrm>
              <a:off x="12883647" y="8779861"/>
              <a:ext cx="977301" cy="338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85" tIns="45690" rIns="91385" bIns="45690">
              <a:spAutoFit/>
            </a:bodyPr>
            <a:lstStyle>
              <a:lvl1pPr>
                <a:defRPr kumimoji="1" sz="1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1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1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1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1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50000"/>
                </a:lnSpc>
              </a:pPr>
              <a:r>
                <a:rPr kumimoji="0"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调整后</a:t>
              </a:r>
              <a:endParaRPr kumimoji="0" lang="en-US" altLang="zh-CN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92AAF6B2-41E9-4A25-B5B7-5DED621D4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987686" y="5367791"/>
              <a:ext cx="4775396" cy="35271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C2797A58-904E-48B5-B942-E5A9A4484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987686" y="1438532"/>
              <a:ext cx="4775398" cy="36057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默认设计模板">
  <a:themeElements>
    <a:clrScheme name="默认设计模板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19081</TotalTime>
  <Words>602</Words>
  <Application>Microsoft Office PowerPoint</Application>
  <PresentationFormat>自定义</PresentationFormat>
  <Paragraphs>50</Paragraphs>
  <Slides>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0" baseType="lpstr">
      <vt:lpstr>黑体</vt:lpstr>
      <vt:lpstr>华文细黑</vt:lpstr>
      <vt:lpstr>宋体</vt:lpstr>
      <vt:lpstr>微软雅黑</vt:lpstr>
      <vt:lpstr>Arial</vt:lpstr>
      <vt:lpstr>Calibri</vt:lpstr>
      <vt:lpstr>Times New Roman</vt:lpstr>
      <vt:lpstr>默认设计模板</vt:lpstr>
      <vt:lpstr>PowerPoint 演示文稿</vt:lpstr>
      <vt:lpstr>PowerPoint 演示文稿</vt:lpstr>
    </vt:vector>
  </TitlesOfParts>
  <Company>unit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zc</dc:creator>
  <cp:lastModifiedBy>NTKO</cp:lastModifiedBy>
  <cp:revision>371</cp:revision>
  <dcterms:created xsi:type="dcterms:W3CDTF">2003-11-12T09:06:33Z</dcterms:created>
  <dcterms:modified xsi:type="dcterms:W3CDTF">2021-11-12T05:13:14Z</dcterms:modified>
</cp:coreProperties>
</file>