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62" r:id="rId2"/>
    <p:sldId id="265" r:id="rId3"/>
  </p:sldIdLst>
  <p:sldSz cx="22098000" cy="11049000"/>
  <p:notesSz cx="9928225" cy="1435735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5pPr>
    <a:lvl6pPr marL="22860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6pPr>
    <a:lvl7pPr marL="27432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7pPr>
    <a:lvl8pPr marL="32004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8pPr>
    <a:lvl9pPr marL="36576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EFFF1"/>
    <a:srgbClr val="6D7072"/>
    <a:srgbClr val="AB907D"/>
    <a:srgbClr val="B9DCFF"/>
    <a:srgbClr val="FFF5EB"/>
    <a:srgbClr val="E9FFE9"/>
    <a:srgbClr val="BFFFBF"/>
    <a:srgbClr val="B7FFB7"/>
    <a:srgbClr val="D9FF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23" autoAdjust="0"/>
    <p:restoredTop sz="99412" autoAdjust="0"/>
  </p:normalViewPr>
  <p:slideViewPr>
    <p:cSldViewPr>
      <p:cViewPr varScale="1">
        <p:scale>
          <a:sx n="70" d="100"/>
          <a:sy n="70" d="100"/>
        </p:scale>
        <p:origin x="480" y="90"/>
      </p:cViewPr>
      <p:guideLst/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8467" tIns="69232" rIns="138467" bIns="69232" numCol="1" anchor="t" anchorCtr="0" compatLnSpc="1">
            <a:prstTxWarp prst="textNoShape">
              <a:avLst/>
            </a:prstTxWarp>
          </a:bodyPr>
          <a:lstStyle>
            <a:lvl1pPr defTabSz="1383746">
              <a:defRPr sz="17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610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8467" tIns="69232" rIns="138467" bIns="69232" numCol="1" anchor="t" anchorCtr="0" compatLnSpc="1">
            <a:prstTxWarp prst="textNoShape">
              <a:avLst/>
            </a:prstTxWarp>
          </a:bodyPr>
          <a:lstStyle>
            <a:lvl1pPr algn="r" defTabSz="1383746">
              <a:defRPr sz="17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363821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8467" tIns="69232" rIns="138467" bIns="69232" numCol="1" anchor="b" anchorCtr="0" compatLnSpc="1">
            <a:prstTxWarp prst="textNoShape">
              <a:avLst/>
            </a:prstTxWarp>
          </a:bodyPr>
          <a:lstStyle>
            <a:lvl1pPr defTabSz="1383746">
              <a:defRPr sz="17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6100" y="1363821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8467" tIns="69232" rIns="138467" bIns="69232" numCol="1" anchor="b" anchorCtr="0" compatLnSpc="1">
            <a:prstTxWarp prst="textNoShape">
              <a:avLst/>
            </a:prstTxWarp>
          </a:bodyPr>
          <a:lstStyle>
            <a:lvl1pPr algn="r" defTabSz="1383746">
              <a:defRPr sz="17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fld id="{D7517165-80A1-4C48-9EB9-ED3007440E8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95638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717550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l">
              <a:defRPr sz="12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4513" y="0"/>
            <a:ext cx="4302125" cy="717550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r">
              <a:defRPr sz="12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fld id="{25FBB02D-DD54-477F-B943-9D09DDE66BC4}" type="datetimeFigureOut">
              <a:rPr lang="zh-CN" altLang="en-US"/>
              <a:pPr>
                <a:defRPr/>
              </a:pPr>
              <a:t>2021/8/20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-419100" y="1077913"/>
            <a:ext cx="10766425" cy="5383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3" tIns="45702" rIns="91403" bIns="45702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3775" y="6819900"/>
            <a:ext cx="7940675" cy="6459538"/>
          </a:xfrm>
          <a:prstGeom prst="rect">
            <a:avLst/>
          </a:prstGeom>
        </p:spPr>
        <p:txBody>
          <a:bodyPr vert="horz" lIns="91403" tIns="45702" rIns="91403" bIns="45702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3636625"/>
            <a:ext cx="4302125" cy="717550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l">
              <a:defRPr sz="12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4513" y="13636625"/>
            <a:ext cx="4302125" cy="717550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r">
              <a:defRPr sz="12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fld id="{079DEBCC-A2DF-4EB0-A638-C7CFFED0FD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97209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6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2B4B6F-2550-4D6F-8B68-36013BC659CD}" type="slidenum">
              <a:rPr lang="zh-CN" altLang="en-US" smtClean="0">
                <a:latin typeface="Times New Roman" pitchFamily="18" charset="0"/>
                <a:ea typeface="宋体" charset="-122"/>
              </a:rPr>
              <a:pPr/>
              <a:t>2</a:t>
            </a:fld>
            <a:endParaRPr lang="zh-CN" altLang="en-US">
              <a:latin typeface="Times New Roman" pitchFamily="18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054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A472172-7A66-44E7-9821-546955CAF2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8" y="-26389"/>
            <a:ext cx="22098000" cy="1109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960" userDrawn="1">
          <p15:clr>
            <a:srgbClr val="FBAE40"/>
          </p15:clr>
        </p15:guide>
        <p15:guide id="2" pos="1340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>
            <a:extLst>
              <a:ext uri="{FF2B5EF4-FFF2-40B4-BE49-F238E27FC236}">
                <a16:creationId xmlns:a16="http://schemas.microsoft.com/office/drawing/2014/main" id="{A4E8CAE9-E7EC-4F35-84F7-7CB5572B2E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0" cy="1104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57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34">
            <a:extLst>
              <a:ext uri="{FF2B5EF4-FFF2-40B4-BE49-F238E27FC236}">
                <a16:creationId xmlns:a16="http://schemas.microsoft.com/office/drawing/2014/main" id="{A29B28C3-FC75-4034-ADDB-DA063C2C576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857250"/>
            <a:ext cx="22098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" name="直接连接符 36">
            <a:extLst>
              <a:ext uri="{FF2B5EF4-FFF2-40B4-BE49-F238E27FC236}">
                <a16:creationId xmlns:a16="http://schemas.microsoft.com/office/drawing/2014/main" id="{FEEEB6CB-7908-461B-9A14-419BD3E5289E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0"/>
            <a:ext cx="0" cy="110601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" name="直接连接符 55">
            <a:extLst>
              <a:ext uri="{FF2B5EF4-FFF2-40B4-BE49-F238E27FC236}">
                <a16:creationId xmlns:a16="http://schemas.microsoft.com/office/drawing/2014/main" id="{3183AAFC-EB06-40B4-871E-E35DD5680C2D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0"/>
            <a:ext cx="22098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" name="直接连接符 56">
            <a:extLst>
              <a:ext uri="{FF2B5EF4-FFF2-40B4-BE49-F238E27FC236}">
                <a16:creationId xmlns:a16="http://schemas.microsoft.com/office/drawing/2014/main" id="{67F624EF-8010-4748-98D2-41F59AA8F0E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11049000"/>
            <a:ext cx="22098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53BC205F-1E63-4CE7-830B-EE951078290E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22098000" y="0"/>
            <a:ext cx="0" cy="110601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9" name="直接连接符 40">
            <a:extLst>
              <a:ext uri="{FF2B5EF4-FFF2-40B4-BE49-F238E27FC236}">
                <a16:creationId xmlns:a16="http://schemas.microsoft.com/office/drawing/2014/main" id="{3CD85266-2F9B-4EBF-8713-BC0C5D6877E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10853092"/>
            <a:ext cx="22098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351349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xStyles>
    <p:titleStyle>
      <a:lvl1pPr algn="ctr" defTabSz="1893888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893888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charset="0"/>
          <a:ea typeface="宋体" pitchFamily="2" charset="-122"/>
        </a:defRPr>
      </a:lvl2pPr>
      <a:lvl3pPr algn="ctr" defTabSz="1893888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charset="0"/>
          <a:ea typeface="宋体" pitchFamily="2" charset="-122"/>
        </a:defRPr>
      </a:lvl3pPr>
      <a:lvl4pPr algn="ctr" defTabSz="1893888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charset="0"/>
          <a:ea typeface="宋体" pitchFamily="2" charset="-122"/>
        </a:defRPr>
      </a:lvl4pPr>
      <a:lvl5pPr algn="ctr" defTabSz="1893888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charset="0"/>
          <a:ea typeface="宋体" pitchFamily="2" charset="-122"/>
        </a:defRPr>
      </a:lvl5pPr>
      <a:lvl6pPr marL="457200" algn="ctr" defTabSz="1893888" rtl="0" fontAlgn="base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charset="0"/>
          <a:ea typeface="宋体" pitchFamily="2" charset="-122"/>
        </a:defRPr>
      </a:lvl6pPr>
      <a:lvl7pPr marL="914400" algn="ctr" defTabSz="1893888" rtl="0" fontAlgn="base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charset="0"/>
          <a:ea typeface="宋体" pitchFamily="2" charset="-122"/>
        </a:defRPr>
      </a:lvl7pPr>
      <a:lvl8pPr marL="1371600" algn="ctr" defTabSz="1893888" rtl="0" fontAlgn="base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charset="0"/>
          <a:ea typeface="宋体" pitchFamily="2" charset="-122"/>
        </a:defRPr>
      </a:lvl8pPr>
      <a:lvl9pPr marL="1828800" algn="ctr" defTabSz="1893888" rtl="0" fontAlgn="base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charset="0"/>
          <a:ea typeface="宋体" pitchFamily="2" charset="-122"/>
        </a:defRPr>
      </a:lvl9pPr>
    </p:titleStyle>
    <p:bodyStyle>
      <a:lvl1pPr marL="709613" indent="-709613" algn="l" defTabSz="1893888" rtl="0" eaLnBrk="0" fontAlgn="base" hangingPunct="0">
        <a:spcBef>
          <a:spcPct val="20000"/>
        </a:spcBef>
        <a:spcAft>
          <a:spcPct val="0"/>
        </a:spcAft>
        <a:buChar char="•"/>
        <a:defRPr kumimoji="1" sz="6600">
          <a:solidFill>
            <a:schemeClr val="tx1"/>
          </a:solidFill>
          <a:latin typeface="+mn-lt"/>
          <a:ea typeface="+mn-ea"/>
          <a:cs typeface="+mn-cs"/>
        </a:defRPr>
      </a:lvl1pPr>
      <a:lvl2pPr marL="1538288" indent="-590550" algn="l" defTabSz="1893888" rtl="0" eaLnBrk="0" fontAlgn="base" hangingPunct="0">
        <a:spcBef>
          <a:spcPct val="20000"/>
        </a:spcBef>
        <a:spcAft>
          <a:spcPct val="0"/>
        </a:spcAft>
        <a:buChar char="–"/>
        <a:defRPr kumimoji="1" sz="5800">
          <a:solidFill>
            <a:schemeClr val="tx1"/>
          </a:solidFill>
          <a:latin typeface="+mn-lt"/>
          <a:ea typeface="+mn-ea"/>
        </a:defRPr>
      </a:lvl2pPr>
      <a:lvl3pPr marL="2366963" indent="-473075" algn="l" defTabSz="1893888" rtl="0" eaLnBrk="0" fontAlgn="base" hangingPunct="0">
        <a:spcBef>
          <a:spcPct val="20000"/>
        </a:spcBef>
        <a:spcAft>
          <a:spcPct val="0"/>
        </a:spcAft>
        <a:buChar char="•"/>
        <a:defRPr kumimoji="1" sz="5000">
          <a:solidFill>
            <a:schemeClr val="tx1"/>
          </a:solidFill>
          <a:latin typeface="+mn-lt"/>
          <a:ea typeface="+mn-ea"/>
        </a:defRPr>
      </a:lvl3pPr>
      <a:lvl4pPr marL="3314700" indent="-473075" algn="l" defTabSz="1893888" rtl="0" eaLnBrk="0" fontAlgn="base" hangingPunct="0">
        <a:spcBef>
          <a:spcPct val="20000"/>
        </a:spcBef>
        <a:spcAft>
          <a:spcPct val="0"/>
        </a:spcAft>
        <a:buChar char="–"/>
        <a:defRPr kumimoji="1" sz="4100">
          <a:solidFill>
            <a:schemeClr val="tx1"/>
          </a:solidFill>
          <a:latin typeface="+mn-lt"/>
          <a:ea typeface="+mn-ea"/>
        </a:defRPr>
      </a:lvl4pPr>
      <a:lvl5pPr marL="4262438" indent="-474663" algn="l" defTabSz="1893888" rtl="0" eaLnBrk="0" fontAlgn="base" hangingPunct="0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5pPr>
      <a:lvl6pPr marL="4719638" indent="-474663" algn="l" defTabSz="1893888" rtl="0" fontAlgn="base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6pPr>
      <a:lvl7pPr marL="5176838" indent="-474663" algn="l" defTabSz="1893888" rtl="0" fontAlgn="base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7pPr>
      <a:lvl8pPr marL="5634038" indent="-474663" algn="l" defTabSz="1893888" rtl="0" fontAlgn="base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8pPr>
      <a:lvl9pPr marL="6091238" indent="-474663" algn="l" defTabSz="1893888" rtl="0" fontAlgn="base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02C51943-C09A-4974-A031-27B8C2AB3A4C}"/>
              </a:ext>
            </a:extLst>
          </p:cNvPr>
          <p:cNvSpPr txBox="1"/>
          <p:nvPr/>
        </p:nvSpPr>
        <p:spPr>
          <a:xfrm>
            <a:off x="5816231" y="9827653"/>
            <a:ext cx="3456384" cy="1068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 sz="1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indent="-172800"/>
            <a:r>
              <a:rPr lang="zh-CN" altLang="zh-CN" sz="1100" noProof="1">
                <a:latin typeface="黑体" panose="02010609060101010101" pitchFamily="49" charset="-122"/>
                <a:ea typeface="黑体" panose="02010609060101010101" pitchFamily="49" charset="-122"/>
              </a:rPr>
              <a:t>地 </a:t>
            </a:r>
            <a:r>
              <a:rPr lang="en-US" altLang="zh-CN" sz="1100" noProof="1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zh-CN" sz="1100" noProof="1">
                <a:latin typeface="黑体" panose="02010609060101010101" pitchFamily="49" charset="-122"/>
                <a:ea typeface="黑体" panose="02010609060101010101" pitchFamily="49" charset="-122"/>
              </a:rPr>
              <a:t>址：</a:t>
            </a:r>
            <a:r>
              <a:rPr lang="zh-CN" altLang="en-US" sz="1100" noProof="1">
                <a:latin typeface="黑体" panose="02010609060101010101" pitchFamily="49" charset="-122"/>
                <a:ea typeface="黑体" panose="02010609060101010101" pitchFamily="49" charset="-122"/>
              </a:rPr>
              <a:t>南京市鼓楼区中山路</a:t>
            </a:r>
            <a:r>
              <a:rPr lang="en-US" altLang="zh-CN" sz="1100" noProof="1">
                <a:latin typeface="黑体" panose="02010609060101010101" pitchFamily="49" charset="-122"/>
                <a:ea typeface="黑体" panose="02010609060101010101" pitchFamily="49" charset="-122"/>
              </a:rPr>
              <a:t>171</a:t>
            </a:r>
            <a:r>
              <a:rPr lang="zh-CN" altLang="en-US" sz="1100" noProof="1">
                <a:latin typeface="黑体" panose="02010609060101010101" pitchFamily="49" charset="-122"/>
                <a:ea typeface="黑体" panose="02010609060101010101" pitchFamily="49" charset="-122"/>
              </a:rPr>
              <a:t>号</a:t>
            </a:r>
            <a:endParaRPr lang="en-US" altLang="zh-CN" sz="1100" noProof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indent="-172800"/>
            <a:r>
              <a:rPr lang="zh-CN" altLang="zh-CN" sz="1100" noProof="1">
                <a:latin typeface="黑体" panose="02010609060101010101" pitchFamily="49" charset="-122"/>
                <a:ea typeface="黑体" panose="02010609060101010101" pitchFamily="49" charset="-122"/>
              </a:rPr>
              <a:t>邮</a:t>
            </a:r>
            <a:r>
              <a:rPr lang="en-US" altLang="zh-CN" sz="1100" noProof="1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zh-CN" sz="1100" noProof="1">
                <a:latin typeface="黑体" panose="02010609060101010101" pitchFamily="49" charset="-122"/>
                <a:ea typeface="黑体" panose="02010609060101010101" pitchFamily="49" charset="-122"/>
              </a:rPr>
              <a:t> 编：210005</a:t>
            </a:r>
          </a:p>
          <a:p>
            <a:pPr indent="-172800"/>
            <a:r>
              <a:rPr lang="zh-CN" altLang="zh-CN" sz="1100" noProof="1">
                <a:latin typeface="黑体" panose="02010609060101010101" pitchFamily="49" charset="-122"/>
                <a:ea typeface="黑体" panose="02010609060101010101" pitchFamily="49" charset="-122"/>
              </a:rPr>
              <a:t>网 </a:t>
            </a:r>
            <a:r>
              <a:rPr lang="en-US" altLang="zh-CN" sz="1100" noProof="1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zh-CN" sz="1100" noProof="1">
                <a:latin typeface="黑体" panose="02010609060101010101" pitchFamily="49" charset="-122"/>
                <a:ea typeface="黑体" panose="02010609060101010101" pitchFamily="49" charset="-122"/>
              </a:rPr>
              <a:t>址：</a:t>
            </a:r>
            <a:r>
              <a:rPr lang="en-US" altLang="zh-CN" sz="1100" noProof="1">
                <a:latin typeface="黑体" panose="02010609060101010101" pitchFamily="49" charset="-122"/>
                <a:ea typeface="黑体" panose="02010609060101010101" pitchFamily="49" charset="-122"/>
              </a:rPr>
              <a:t>http://ghj.nanjing.gov.cn</a:t>
            </a:r>
          </a:p>
          <a:p>
            <a:pPr indent="-172800"/>
            <a:r>
              <a:rPr lang="zh-CN" altLang="en-US" sz="1100" noProof="1">
                <a:latin typeface="黑体" panose="02010609060101010101" pitchFamily="49" charset="-122"/>
                <a:ea typeface="黑体" panose="02010609060101010101" pitchFamily="49" charset="-122"/>
              </a:rPr>
              <a:t>咨询电话：</a:t>
            </a:r>
            <a:r>
              <a:rPr lang="en-US" altLang="zh-CN" sz="1100" noProof="1">
                <a:latin typeface="黑体" panose="02010609060101010101" pitchFamily="49" charset="-122"/>
                <a:ea typeface="黑体" panose="02010609060101010101" pitchFamily="49" charset="-122"/>
              </a:rPr>
              <a:t>025-85896072</a:t>
            </a:r>
            <a:endParaRPr lang="zh-CN" altLang="zh-CN" sz="1100" noProof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763" r="8458"/>
          <a:stretch/>
        </p:blipFill>
        <p:spPr bwMode="auto">
          <a:xfrm>
            <a:off x="11553824" y="6316663"/>
            <a:ext cx="5183190" cy="473233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1553825" y="2500164"/>
            <a:ext cx="5183189" cy="7842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+mj-ea"/>
                <a:ea typeface="+mj-ea"/>
              </a:rPr>
              <a:t>《</a:t>
            </a:r>
            <a:r>
              <a:rPr lang="zh-CN" altLang="en-US" sz="1600" b="1" dirty="0">
                <a:solidFill>
                  <a:schemeClr val="bg1"/>
                </a:solidFill>
                <a:latin typeface="+mj-ea"/>
                <a:ea typeface="+mj-ea"/>
              </a:rPr>
              <a:t>中国（南京）软件谷西片区控制性详细规划</a:t>
            </a:r>
            <a:r>
              <a:rPr lang="en-US" altLang="zh-CN" sz="1600" b="1" dirty="0">
                <a:solidFill>
                  <a:schemeClr val="bg1"/>
                </a:solidFill>
                <a:latin typeface="+mj-ea"/>
                <a:ea typeface="+mj-ea"/>
              </a:rPr>
              <a:t>》</a:t>
            </a:r>
            <a:r>
              <a:rPr lang="en-US" altLang="zh-CN" sz="1600" b="1" dirty="0">
                <a:solidFill>
                  <a:schemeClr val="bg1"/>
                </a:solidFill>
                <a:latin typeface="+mj-lt"/>
                <a:ea typeface="+mj-ea"/>
              </a:rPr>
              <a:t>SOa020-03</a:t>
            </a:r>
            <a:r>
              <a:rPr lang="zh-CN" altLang="en-US" sz="1600" b="1" dirty="0">
                <a:solidFill>
                  <a:schemeClr val="bg1"/>
                </a:solidFill>
                <a:latin typeface="+mj-lt"/>
                <a:ea typeface="+mj-ea"/>
              </a:rPr>
              <a:t>、</a:t>
            </a:r>
            <a:r>
              <a:rPr lang="en-US" altLang="zh-CN" sz="1600" b="1" dirty="0">
                <a:solidFill>
                  <a:schemeClr val="bg1"/>
                </a:solidFill>
                <a:latin typeface="+mj-lt"/>
                <a:ea typeface="+mj-ea"/>
              </a:rPr>
              <a:t>05</a:t>
            </a:r>
            <a:r>
              <a:rPr lang="zh-CN" altLang="en-US" sz="1600" b="1" dirty="0">
                <a:solidFill>
                  <a:schemeClr val="bg1"/>
                </a:solidFill>
                <a:latin typeface="+mj-lt"/>
                <a:ea typeface="+mj-ea"/>
              </a:rPr>
              <a:t>、</a:t>
            </a:r>
            <a:r>
              <a:rPr lang="en-US" altLang="zh-CN" sz="1600" b="1" dirty="0">
                <a:solidFill>
                  <a:schemeClr val="bg1"/>
                </a:solidFill>
                <a:latin typeface="+mj-lt"/>
                <a:ea typeface="+mj-ea"/>
              </a:rPr>
              <a:t>06</a:t>
            </a:r>
            <a:r>
              <a:rPr lang="zh-CN" altLang="en-US" sz="1600" b="1" dirty="0">
                <a:solidFill>
                  <a:schemeClr val="bg1"/>
                </a:solidFill>
                <a:latin typeface="+mj-lt"/>
                <a:ea typeface="+mj-ea"/>
              </a:rPr>
              <a:t>、</a:t>
            </a:r>
            <a:r>
              <a:rPr lang="en-US" altLang="zh-CN" sz="1600" b="1" dirty="0">
                <a:solidFill>
                  <a:schemeClr val="bg1"/>
                </a:solidFill>
                <a:latin typeface="+mj-lt"/>
                <a:ea typeface="+mj-ea"/>
              </a:rPr>
              <a:t>09</a:t>
            </a:r>
            <a:r>
              <a:rPr lang="zh-CN" altLang="en-US" sz="1600" b="1" dirty="0">
                <a:solidFill>
                  <a:schemeClr val="bg1"/>
                </a:solidFill>
                <a:latin typeface="+mj-lt"/>
                <a:ea typeface="+mj-ea"/>
              </a:rPr>
              <a:t>、</a:t>
            </a:r>
            <a:r>
              <a:rPr lang="en-US" altLang="zh-CN" sz="1600" b="1" dirty="0">
                <a:solidFill>
                  <a:schemeClr val="bg1"/>
                </a:solidFill>
                <a:latin typeface="+mj-lt"/>
                <a:ea typeface="+mj-ea"/>
              </a:rPr>
              <a:t>15</a:t>
            </a:r>
            <a:r>
              <a:rPr lang="zh-CN" altLang="en-US" sz="1600" b="1" dirty="0">
                <a:solidFill>
                  <a:schemeClr val="bg1"/>
                </a:solidFill>
                <a:latin typeface="+mj-ea"/>
                <a:ea typeface="+mj-ea"/>
              </a:rPr>
              <a:t>规划管理单元图则修改</a:t>
            </a:r>
            <a:endParaRPr lang="en-US" altLang="zh-CN" sz="1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7241688" y="523875"/>
            <a:ext cx="4032448" cy="290143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250000"/>
              </a:lnSpc>
              <a:defRPr/>
            </a:pPr>
            <a:r>
              <a:rPr lang="zh-CN" altLang="en-US" dirty="0">
                <a:latin typeface="黑体" pitchFamily="2" charset="-122"/>
                <a:ea typeface="黑体" pitchFamily="2" charset="-122"/>
              </a:rPr>
              <a:t>前言</a:t>
            </a:r>
          </a:p>
          <a:p>
            <a:pPr indent="324000" algn="just">
              <a:lnSpc>
                <a:spcPct val="250000"/>
              </a:lnSpc>
            </a:pPr>
            <a:r>
              <a:rPr lang="zh-CN" altLang="en-US" sz="900"/>
              <a:t>为优化雨花经济技术开发区用</a:t>
            </a:r>
            <a:r>
              <a:rPr lang="zh-CN" altLang="en-US" sz="900" dirty="0"/>
              <a:t>地布局，完善公共设施配套，提升片区品质，促进产城融合。南京市规划和自然资源局会同雨花台区组织编制了</a:t>
            </a:r>
            <a:r>
              <a:rPr lang="en-US" altLang="zh-CN" sz="900" dirty="0"/>
              <a:t>《</a:t>
            </a:r>
            <a:r>
              <a:rPr lang="zh-CN" altLang="en-US" sz="900" dirty="0"/>
              <a:t>中国（南京）软件谷西片区控制性详细规划</a:t>
            </a:r>
            <a:r>
              <a:rPr lang="en-US" altLang="zh-CN" sz="900" dirty="0"/>
              <a:t>》SOa020-03</a:t>
            </a:r>
            <a:r>
              <a:rPr lang="zh-CN" altLang="en-US" sz="900" dirty="0"/>
              <a:t>、</a:t>
            </a:r>
            <a:r>
              <a:rPr lang="en-US" altLang="zh-CN" sz="900" dirty="0"/>
              <a:t>05</a:t>
            </a:r>
            <a:r>
              <a:rPr lang="zh-CN" altLang="en-US" sz="900" dirty="0"/>
              <a:t>、</a:t>
            </a:r>
            <a:r>
              <a:rPr lang="en-US" altLang="zh-CN" sz="900" dirty="0"/>
              <a:t>06</a:t>
            </a:r>
            <a:r>
              <a:rPr lang="zh-CN" altLang="en-US" sz="900" dirty="0"/>
              <a:t>、</a:t>
            </a:r>
            <a:r>
              <a:rPr lang="en-US" altLang="zh-CN" sz="900" dirty="0"/>
              <a:t>09</a:t>
            </a:r>
            <a:r>
              <a:rPr lang="zh-CN" altLang="en-US" sz="900" dirty="0"/>
              <a:t>、</a:t>
            </a:r>
            <a:r>
              <a:rPr lang="en-US" altLang="zh-CN" sz="900" dirty="0"/>
              <a:t>15</a:t>
            </a:r>
            <a:r>
              <a:rPr lang="zh-CN" altLang="en-US" sz="900" dirty="0"/>
              <a:t>规划管理单元图则修改成果</a:t>
            </a:r>
            <a:r>
              <a:rPr lang="zh-CN" altLang="zh-CN" sz="900" dirty="0"/>
              <a:t>。</a:t>
            </a:r>
          </a:p>
          <a:p>
            <a:pPr indent="324000" algn="just">
              <a:lnSpc>
                <a:spcPct val="250000"/>
              </a:lnSpc>
              <a:defRPr/>
            </a:pPr>
            <a:r>
              <a:rPr lang="zh-CN" altLang="en-US" sz="900" dirty="0"/>
              <a:t>根据</a:t>
            </a:r>
            <a:r>
              <a:rPr lang="en-US" altLang="zh-CN" sz="900" dirty="0"/>
              <a:t>《</a:t>
            </a:r>
            <a:r>
              <a:rPr lang="zh-CN" altLang="en-US" sz="900" dirty="0"/>
              <a:t>中华人民共和国城乡规划法</a:t>
            </a:r>
            <a:r>
              <a:rPr lang="en-US" altLang="zh-CN" sz="900" dirty="0"/>
              <a:t>》</a:t>
            </a:r>
            <a:r>
              <a:rPr lang="zh-CN" altLang="en-US" sz="900" dirty="0"/>
              <a:t>，现将</a:t>
            </a:r>
            <a:r>
              <a:rPr lang="en-US" altLang="zh-CN" sz="900" dirty="0"/>
              <a:t>《</a:t>
            </a:r>
            <a:r>
              <a:rPr lang="zh-CN" altLang="en-US" sz="900" dirty="0"/>
              <a:t>中国（南京）软件谷西片区控制性详细规划</a:t>
            </a:r>
            <a:r>
              <a:rPr lang="en-US" altLang="zh-CN" sz="900" dirty="0"/>
              <a:t>》SOa020-03</a:t>
            </a:r>
            <a:r>
              <a:rPr lang="zh-CN" altLang="en-US" sz="900" dirty="0"/>
              <a:t>、</a:t>
            </a:r>
            <a:r>
              <a:rPr lang="en-US" altLang="zh-CN" sz="900" dirty="0"/>
              <a:t>05</a:t>
            </a:r>
            <a:r>
              <a:rPr lang="zh-CN" altLang="en-US" sz="900" dirty="0"/>
              <a:t>、</a:t>
            </a:r>
            <a:r>
              <a:rPr lang="en-US" altLang="zh-CN" sz="900" dirty="0"/>
              <a:t>06</a:t>
            </a:r>
            <a:r>
              <a:rPr lang="zh-CN" altLang="en-US" sz="900" dirty="0"/>
              <a:t>、</a:t>
            </a:r>
            <a:r>
              <a:rPr lang="en-US" altLang="zh-CN" sz="900" dirty="0"/>
              <a:t>09</a:t>
            </a:r>
            <a:r>
              <a:rPr lang="zh-CN" altLang="en-US" sz="900" dirty="0"/>
              <a:t>、</a:t>
            </a:r>
            <a:r>
              <a:rPr lang="en-US" altLang="zh-CN" sz="900" dirty="0"/>
              <a:t>15</a:t>
            </a:r>
            <a:r>
              <a:rPr lang="zh-CN" altLang="en-US" sz="900" dirty="0"/>
              <a:t>规划管理单元图则修改成果向社会予以公布。</a:t>
            </a:r>
          </a:p>
        </p:txBody>
      </p:sp>
      <p:sp>
        <p:nvSpPr>
          <p:cNvPr id="13" name="Rectangle 61"/>
          <p:cNvSpPr>
            <a:spLocks noChangeArrowheads="1"/>
          </p:cNvSpPr>
          <p:nvPr/>
        </p:nvSpPr>
        <p:spPr bwMode="auto">
          <a:xfrm>
            <a:off x="17241687" y="6908714"/>
            <a:ext cx="4032449" cy="324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250000"/>
              </a:lnSpc>
              <a:defRPr/>
            </a:pPr>
            <a:r>
              <a:rPr lang="zh-CN" altLang="en-US" dirty="0">
                <a:latin typeface="黑体" pitchFamily="2" charset="-122"/>
                <a:ea typeface="黑体" pitchFamily="2" charset="-122"/>
              </a:rPr>
              <a:t>说明</a:t>
            </a:r>
            <a:endParaRPr lang="en-US" altLang="zh-CN" sz="900" dirty="0">
              <a:latin typeface="宋体" charset="-122"/>
            </a:endParaRPr>
          </a:p>
          <a:p>
            <a:pPr>
              <a:lnSpc>
                <a:spcPct val="250000"/>
              </a:lnSpc>
              <a:defRPr/>
            </a:pPr>
            <a:r>
              <a:rPr lang="en-US" altLang="zh-CN" sz="900" dirty="0">
                <a:latin typeface="宋体" panose="02010600030101010101" pitchFamily="2" charset="-122"/>
              </a:rPr>
              <a:t>1</a:t>
            </a:r>
            <a:r>
              <a:rPr lang="zh-CN" altLang="en-US" sz="900" dirty="0">
                <a:latin typeface="宋体" panose="02010600030101010101" pitchFamily="2" charset="-122"/>
              </a:rPr>
              <a:t>、本材料是为方便公众了解城乡规划而制作的参考性文件。</a:t>
            </a:r>
          </a:p>
          <a:p>
            <a:pPr>
              <a:lnSpc>
                <a:spcPct val="250000"/>
              </a:lnSpc>
              <a:defRPr/>
            </a:pPr>
            <a:r>
              <a:rPr lang="en-US" altLang="zh-CN" sz="900" dirty="0">
                <a:latin typeface="宋体" panose="02010600030101010101" pitchFamily="2" charset="-122"/>
              </a:rPr>
              <a:t>2</a:t>
            </a:r>
            <a:r>
              <a:rPr lang="zh-CN" altLang="en-US" sz="900" dirty="0">
                <a:latin typeface="宋体" panose="02010600030101010101" pitchFamily="2" charset="-122"/>
              </a:rPr>
              <a:t>、控制性详细规划是城乡发展的控制与引导性文件，不代表具体的项目实施计划和实施方案。一旦有建设行为，应依据批准的具体项目建设方案实施。</a:t>
            </a:r>
          </a:p>
          <a:p>
            <a:pPr>
              <a:lnSpc>
                <a:spcPct val="250000"/>
              </a:lnSpc>
              <a:defRPr/>
            </a:pPr>
            <a:r>
              <a:rPr lang="en-US" altLang="zh-CN" sz="900" dirty="0">
                <a:latin typeface="宋体" panose="02010600030101010101" pitchFamily="2" charset="-122"/>
              </a:rPr>
              <a:t>3</a:t>
            </a:r>
            <a:r>
              <a:rPr lang="zh-CN" altLang="en-US" sz="900" dirty="0">
                <a:latin typeface="宋体" panose="02010600030101010101" pitchFamily="2" charset="-122"/>
              </a:rPr>
              <a:t>、城乡规划是不断优化更新的过程，规划内容以南京市规划和自然资源局存档备查的最新版本为准，同一地区同内容深度规划若有更新，南京市规划和自然资源局将依法在局网站上公布，本材料自动作废。</a:t>
            </a:r>
          </a:p>
          <a:p>
            <a:pPr>
              <a:lnSpc>
                <a:spcPct val="250000"/>
              </a:lnSpc>
              <a:defRPr/>
            </a:pPr>
            <a:r>
              <a:rPr lang="en-US" altLang="zh-CN" sz="900" dirty="0">
                <a:latin typeface="宋体" panose="02010600030101010101" pitchFamily="2" charset="-122"/>
              </a:rPr>
              <a:t>4</a:t>
            </a:r>
            <a:r>
              <a:rPr lang="zh-CN" altLang="en-US" sz="900" dirty="0">
                <a:latin typeface="宋体" panose="02010600030101010101" pitchFamily="2" charset="-122"/>
              </a:rPr>
              <a:t>、本材料版权及解释权归南京市规划和自然资源局所有，未取得版权人的书面授权，谢绝改变、分发、发布或使用本材料图文资料。</a:t>
            </a:r>
            <a:endParaRPr lang="zh-CN" altLang="en-US" sz="1000" dirty="0"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1553823" y="9502775"/>
            <a:ext cx="5111751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dirty="0">
                <a:latin typeface="黑体" pitchFamily="2" charset="-122"/>
                <a:ea typeface="黑体" pitchFamily="2" charset="-122"/>
              </a:rPr>
              <a:t>南京市规划和自然资源局</a:t>
            </a:r>
            <a:endParaRPr lang="en-US" altLang="zh-CN" dirty="0">
              <a:latin typeface="黑体" pitchFamily="2" charset="-122"/>
              <a:ea typeface="黑体" pitchFamily="2" charset="-122"/>
            </a:endParaRPr>
          </a:p>
          <a:p>
            <a:pPr algn="ctr">
              <a:spcBef>
                <a:spcPct val="50000"/>
              </a:spcBef>
            </a:pPr>
            <a:r>
              <a:rPr lang="zh-CN" altLang="en-US" dirty="0">
                <a:latin typeface="黑体" panose="02010609060101010101" pitchFamily="2" charset="-122"/>
                <a:ea typeface="黑体" panose="02010609060101010101" pitchFamily="2" charset="-122"/>
              </a:rPr>
              <a:t>二</a:t>
            </a:r>
            <a:r>
              <a:rPr lang="en-US" altLang="zh-CN" dirty="0">
                <a:latin typeface="黑体" panose="02010609060101010101" pitchFamily="2" charset="-122"/>
                <a:ea typeface="黑体" panose="02010609060101010101" pitchFamily="2" charset="-122"/>
              </a:rPr>
              <a:t>O</a:t>
            </a:r>
            <a:r>
              <a:rPr lang="zh-CN" altLang="en-US" dirty="0">
                <a:latin typeface="黑体" panose="02010609060101010101" pitchFamily="2" charset="-122"/>
                <a:ea typeface="黑体" panose="02010609060101010101" pitchFamily="2" charset="-122"/>
              </a:rPr>
              <a:t>二一年八月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29"/>
          <p:cNvSpPr>
            <a:spLocks noChangeArrowheads="1"/>
          </p:cNvSpPr>
          <p:nvPr/>
        </p:nvSpPr>
        <p:spPr bwMode="auto">
          <a:xfrm>
            <a:off x="17907000" y="8733834"/>
            <a:ext cx="3810000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>
            <a:spAutoFit/>
          </a:bodyPr>
          <a:lstStyle/>
          <a:p>
            <a:pPr defTabSz="912813">
              <a:lnSpc>
                <a:spcPct val="150000"/>
              </a:lnSpc>
            </a:pPr>
            <a:r>
              <a:rPr lang="en-US" altLang="zh-CN" sz="1000">
                <a:latin typeface="宋体" charset="-122"/>
              </a:rPr>
              <a:t>    </a:t>
            </a:r>
          </a:p>
        </p:txBody>
      </p:sp>
      <p:cxnSp>
        <p:nvCxnSpPr>
          <p:cNvPr id="3087" name="直接连接符 43"/>
          <p:cNvCxnSpPr>
            <a:cxnSpLocks noChangeShapeType="1"/>
          </p:cNvCxnSpPr>
          <p:nvPr/>
        </p:nvCxnSpPr>
        <p:spPr bwMode="auto">
          <a:xfrm>
            <a:off x="5576392" y="195908"/>
            <a:ext cx="0" cy="1068164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5" name="矩形 5"/>
          <p:cNvSpPr>
            <a:spLocks noChangeArrowheads="1"/>
          </p:cNvSpPr>
          <p:nvPr/>
        </p:nvSpPr>
        <p:spPr bwMode="auto">
          <a:xfrm>
            <a:off x="292100" y="231221"/>
            <a:ext cx="1846922" cy="44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5" tIns="45690" rIns="91385" bIns="45690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kumimoji="0" lang="zh-CN" altLang="en-US" sz="1800" b="1" dirty="0">
                <a:latin typeface="黑体" panose="02010609060101010101" pitchFamily="49" charset="-122"/>
                <a:ea typeface="黑体" panose="02010609060101010101" pitchFamily="49" charset="-122"/>
              </a:rPr>
              <a:t>项目区位</a:t>
            </a:r>
            <a:endParaRPr kumimoji="0" lang="zh-CN" altLang="en-US" sz="1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6" name="直接连接符 43"/>
          <p:cNvCxnSpPr>
            <a:cxnSpLocks noChangeShapeType="1"/>
          </p:cNvCxnSpPr>
          <p:nvPr/>
        </p:nvCxnSpPr>
        <p:spPr bwMode="auto">
          <a:xfrm>
            <a:off x="14491536" y="202258"/>
            <a:ext cx="0" cy="1066894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矩形 5">
            <a:extLst>
              <a:ext uri="{FF2B5EF4-FFF2-40B4-BE49-F238E27FC236}">
                <a16:creationId xmlns:a16="http://schemas.microsoft.com/office/drawing/2014/main" id="{6B543336-CD03-47E7-ABD5-F44BBD1C5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607" y="231221"/>
            <a:ext cx="1846922" cy="44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5" tIns="45690" rIns="91385" bIns="45690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kumimoji="0" lang="zh-CN" altLang="en-US" sz="1800" b="1" dirty="0">
                <a:latin typeface="黑体" panose="02010609060101010101" pitchFamily="49" charset="-122"/>
                <a:ea typeface="黑体" panose="02010609060101010101" pitchFamily="49" charset="-122"/>
              </a:rPr>
              <a:t>规划思路</a:t>
            </a: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FC6F7AA8-B146-4FA0-9B46-1A13D048D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607" y="674576"/>
            <a:ext cx="3371539" cy="498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351" tIns="43172" rIns="86351" bIns="43172">
            <a:spAutoFit/>
          </a:bodyPr>
          <a:lstStyle>
            <a:lvl1pPr defTabSz="4083050">
              <a:spcBef>
                <a:spcPct val="20000"/>
              </a:spcBef>
              <a:buChar char="•"/>
              <a:defRPr kumimoji="1" sz="6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4083050">
              <a:spcBef>
                <a:spcPct val="20000"/>
              </a:spcBef>
              <a:buChar char="–"/>
              <a:defRPr kumimoji="1" sz="5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4083050">
              <a:spcBef>
                <a:spcPct val="20000"/>
              </a:spcBef>
              <a:buChar char="•"/>
              <a:defRPr kumimoji="1" sz="5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4083050">
              <a:spcBef>
                <a:spcPct val="20000"/>
              </a:spcBef>
              <a:buChar char="–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4083050">
              <a:spcBef>
                <a:spcPct val="20000"/>
              </a:spcBef>
              <a:buChar char="»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4083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4083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4083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4083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indent="457200">
              <a:lnSpc>
                <a:spcPct val="150000"/>
              </a:lnSpc>
              <a:buNone/>
            </a:pPr>
            <a:r>
              <a:rPr lang="zh-CN" altLang="en-US" sz="1600" dirty="0"/>
              <a:t>从“产城分离” 到“产城融合”</a:t>
            </a:r>
            <a:r>
              <a:rPr lang="zh-CN" altLang="en-US" sz="1600" dirty="0" smtClean="0"/>
              <a:t>发展</a:t>
            </a:r>
            <a:r>
              <a:rPr lang="en-US" altLang="zh-CN" sz="1600" dirty="0" smtClean="0"/>
              <a:t>—</a:t>
            </a:r>
            <a:r>
              <a:rPr lang="zh-CN" altLang="en-US" sz="1600" dirty="0" smtClean="0"/>
              <a:t>引入</a:t>
            </a:r>
            <a:r>
              <a:rPr lang="zh-CN" altLang="en-US" sz="1600" dirty="0"/>
              <a:t>“产业社区”理念，打造“以城聚人，以人兴产，产城融合“现代化滨江新城。</a:t>
            </a:r>
            <a:endParaRPr lang="en-US" altLang="zh-CN" sz="1600" dirty="0"/>
          </a:p>
          <a:p>
            <a:pPr indent="457200">
              <a:lnSpc>
                <a:spcPct val="150000"/>
              </a:lnSpc>
              <a:buNone/>
            </a:pPr>
            <a:r>
              <a:rPr lang="en-US" altLang="zh-CN" sz="1600" dirty="0"/>
              <a:t>1</a:t>
            </a:r>
            <a:r>
              <a:rPr lang="zh-CN" altLang="en-US" sz="1600" dirty="0"/>
              <a:t>、以产业社区为基本功能单元，社区内强调功能混合（在研发用地中适当的兼容部分工业用地）。</a:t>
            </a:r>
          </a:p>
          <a:p>
            <a:pPr indent="457200">
              <a:lnSpc>
                <a:spcPct val="150000"/>
              </a:lnSpc>
              <a:buNone/>
            </a:pPr>
            <a:r>
              <a:rPr lang="en-US" altLang="zh-CN" sz="1600" dirty="0"/>
              <a:t>2</a:t>
            </a:r>
            <a:r>
              <a:rPr lang="zh-CN" altLang="en-US" sz="1600" dirty="0"/>
              <a:t>、组团式布局，组团内生产、生活、生态功能互相融合，细胞式不断生长。</a:t>
            </a:r>
          </a:p>
          <a:p>
            <a:pPr indent="457200">
              <a:lnSpc>
                <a:spcPct val="150000"/>
              </a:lnSpc>
              <a:buNone/>
            </a:pPr>
            <a:r>
              <a:rPr lang="en-US" altLang="zh-CN" sz="1600" dirty="0"/>
              <a:t>3</a:t>
            </a:r>
            <a:r>
              <a:rPr lang="zh-CN" altLang="en-US" sz="1600" dirty="0"/>
              <a:t>、提升片区综合服务功能，沿龙藏大道打造高端商务商贸中心区。</a:t>
            </a:r>
          </a:p>
        </p:txBody>
      </p:sp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3CE296F3-3960-4FE4-99C8-8D062B0A27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736644"/>
              </p:ext>
            </p:extLst>
          </p:nvPr>
        </p:nvGraphicFramePr>
        <p:xfrm>
          <a:off x="18472204" y="9356774"/>
          <a:ext cx="3333696" cy="15491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57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5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86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kern="1200" noProof="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批准单位</a:t>
                      </a:r>
                    </a:p>
                  </a:txBody>
                  <a:tcPr marL="96765" marR="96765" marT="48382" marB="48382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200" b="0" kern="120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南京市人民政府</a:t>
                      </a:r>
                    </a:p>
                  </a:txBody>
                  <a:tcPr marL="96765" marR="96765" marT="48382" marB="48382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3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kern="1200" noProof="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批准文号</a:t>
                      </a:r>
                    </a:p>
                  </a:txBody>
                  <a:tcPr marL="96765" marR="96765" marT="48382" marB="48382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10000"/>
                      </a:pPr>
                      <a:r>
                        <a:rPr kumimoji="1" lang="zh-CN" altLang="en-US" sz="1200" b="0" kern="120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宁政</a:t>
                      </a:r>
                      <a:r>
                        <a:rPr kumimoji="1" lang="zh-CN" altLang="en-US" sz="1200" b="0" kern="1200" dirty="0" smtClean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复</a:t>
                      </a:r>
                      <a:r>
                        <a:rPr kumimoji="1" lang="en-US" altLang="zh-CN" sz="1200" b="0" kern="1200" smtClean="0">
                          <a:solidFill>
                            <a:schemeClr val="tx1"/>
                          </a:solidFill>
                          <a:latin typeface="方正仿宋_GBK" panose="03000509000000000000" pitchFamily="65" charset="-122"/>
                          <a:ea typeface="方正仿宋_GBK" panose="03000509000000000000" pitchFamily="65" charset="-122"/>
                          <a:cs typeface="+mn-cs"/>
                        </a:rPr>
                        <a:t>〔</a:t>
                      </a:r>
                      <a:r>
                        <a:rPr kumimoji="1" lang="en-US" altLang="zh-CN" sz="1200" b="0" kern="1200" smtClean="0">
                          <a:solidFill>
                            <a:schemeClr val="tx1"/>
                          </a:solidFill>
                          <a:latin typeface="方正仿宋_GBK" panose="03000509000000000000" pitchFamily="65" charset="-122"/>
                          <a:ea typeface="方正仿宋_GBK" panose="03000509000000000000" pitchFamily="65" charset="-122"/>
                          <a:cs typeface="+mn-cs"/>
                        </a:rPr>
                        <a:t>2021〕</a:t>
                      </a:r>
                      <a:r>
                        <a:rPr kumimoji="1" lang="en-US" altLang="zh-CN" sz="1200" b="0" kern="1200" smtClean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8</a:t>
                      </a:r>
                      <a:r>
                        <a:rPr kumimoji="1" lang="zh-CN" altLang="en-US" sz="1200" b="0" kern="120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号</a:t>
                      </a:r>
                    </a:p>
                  </a:txBody>
                  <a:tcPr marL="96765" marR="96765" marT="48382" marB="48382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kern="1200" noProof="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动态更新信息栏</a:t>
                      </a:r>
                    </a:p>
                  </a:txBody>
                  <a:tcPr marL="96765" marR="96765" marT="48382" marB="48382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10000"/>
                      </a:pPr>
                      <a:endParaRPr kumimoji="1" lang="zh-CN" altLang="en-US" sz="1200" b="0" kern="1200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96765" marR="96765" marT="48382" marB="48382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615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华文细黑" pitchFamily="2" charset="-122"/>
                        <a:ea typeface="华文细黑" pitchFamily="2" charset="-122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b="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6765" marR="96765" marT="48382" marB="48382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615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华文细黑" pitchFamily="2" charset="-122"/>
                        <a:ea typeface="华文细黑" pitchFamily="2" charset="-122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b="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6765" marR="96765" marT="48382" marB="48382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292100" y="674576"/>
            <a:ext cx="5152373" cy="77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351" tIns="43172" rIns="86351" bIns="43172">
            <a:spAutoFit/>
          </a:bodyPr>
          <a:lstStyle>
            <a:lvl1pPr defTabSz="4083050">
              <a:spcBef>
                <a:spcPct val="20000"/>
              </a:spcBef>
              <a:buChar char="•"/>
              <a:defRPr kumimoji="1" sz="6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4083050">
              <a:spcBef>
                <a:spcPct val="20000"/>
              </a:spcBef>
              <a:buChar char="–"/>
              <a:defRPr kumimoji="1" sz="5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4083050">
              <a:spcBef>
                <a:spcPct val="20000"/>
              </a:spcBef>
              <a:buChar char="•"/>
              <a:defRPr kumimoji="1" sz="5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4083050">
              <a:spcBef>
                <a:spcPct val="20000"/>
              </a:spcBef>
              <a:buChar char="–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4083050">
              <a:spcBef>
                <a:spcPct val="20000"/>
              </a:spcBef>
              <a:buChar char="»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4083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4083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4083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4083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indent="457200">
              <a:lnSpc>
                <a:spcPct val="150000"/>
              </a:lnSpc>
              <a:buNone/>
            </a:pPr>
            <a:r>
              <a:rPr lang="zh-CN" altLang="en-US" sz="1600" dirty="0">
                <a:sym typeface=""/>
              </a:rPr>
              <a:t>本次规划范围位于南京市雨花经济开发区凤集大道片区，涉及五个图则单元的调整，总面积约</a:t>
            </a:r>
            <a:r>
              <a:rPr lang="en-US" altLang="zh-CN" sz="1600" dirty="0">
                <a:sym typeface=""/>
              </a:rPr>
              <a:t>497</a:t>
            </a:r>
            <a:r>
              <a:rPr lang="zh-CN" altLang="en-US" sz="1600" dirty="0">
                <a:sym typeface=""/>
              </a:rPr>
              <a:t>公顷。</a:t>
            </a:r>
            <a:endParaRPr lang="en-US" altLang="zh-CN" sz="1600" dirty="0">
              <a:sym typeface="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37B315B2-180B-49AF-8981-39C0FACB7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09" y="1972299"/>
            <a:ext cx="5405372" cy="405402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66E4A8C-340D-43BE-BF18-307352B422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3" t="439" r="2307" b="2554"/>
          <a:stretch/>
        </p:blipFill>
        <p:spPr>
          <a:xfrm>
            <a:off x="91510" y="6836585"/>
            <a:ext cx="5405371" cy="353783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6CE11C9C-FFC6-480F-A165-D32B70BC7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19078" y="2450795"/>
            <a:ext cx="5310076" cy="3097036"/>
          </a:xfrm>
          <a:prstGeom prst="rect">
            <a:avLst/>
          </a:prstGeom>
        </p:spPr>
      </p:pic>
      <p:sp>
        <p:nvSpPr>
          <p:cNvPr id="41" name="矩形 5">
            <a:extLst>
              <a:ext uri="{FF2B5EF4-FFF2-40B4-BE49-F238E27FC236}">
                <a16:creationId xmlns:a16="http://schemas.microsoft.com/office/drawing/2014/main" id="{99B6D092-94C3-4C8C-A907-71CF89F11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8490" y="6559019"/>
            <a:ext cx="1846922" cy="44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5" tIns="45690" rIns="91385" bIns="45690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kumimoji="0" lang="zh-CN" altLang="en-US" sz="1800" b="1" dirty="0">
                <a:latin typeface="黑体" panose="02010609060101010101" pitchFamily="49" charset="-122"/>
                <a:ea typeface="黑体" panose="02010609060101010101" pitchFamily="49" charset="-122"/>
              </a:rPr>
              <a:t>图则修改情况</a:t>
            </a:r>
          </a:p>
        </p:txBody>
      </p:sp>
      <p:sp>
        <p:nvSpPr>
          <p:cNvPr id="42" name="Rectangle 6">
            <a:extLst>
              <a:ext uri="{FF2B5EF4-FFF2-40B4-BE49-F238E27FC236}">
                <a16:creationId xmlns:a16="http://schemas.microsoft.com/office/drawing/2014/main" id="{7B062935-F90B-495B-8C51-CB9132F93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8489" y="7002374"/>
            <a:ext cx="8703536" cy="346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351" tIns="43172" rIns="86351" bIns="43172">
            <a:spAutoFit/>
          </a:bodyPr>
          <a:lstStyle>
            <a:lvl1pPr defTabSz="4083050">
              <a:spcBef>
                <a:spcPct val="20000"/>
              </a:spcBef>
              <a:buChar char="•"/>
              <a:defRPr kumimoji="1" sz="6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4083050">
              <a:spcBef>
                <a:spcPct val="20000"/>
              </a:spcBef>
              <a:buChar char="–"/>
              <a:defRPr kumimoji="1" sz="5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4083050">
              <a:spcBef>
                <a:spcPct val="20000"/>
              </a:spcBef>
              <a:buChar char="•"/>
              <a:defRPr kumimoji="1" sz="5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4083050">
              <a:spcBef>
                <a:spcPct val="20000"/>
              </a:spcBef>
              <a:buChar char="–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4083050">
              <a:spcBef>
                <a:spcPct val="20000"/>
              </a:spcBef>
              <a:buChar char="»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4083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4083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4083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4083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indent="457200">
              <a:lnSpc>
                <a:spcPct val="150000"/>
              </a:lnSpc>
              <a:buNone/>
            </a:pPr>
            <a:r>
              <a:rPr lang="en-US" altLang="zh-CN" sz="1600" dirty="0"/>
              <a:t>1</a:t>
            </a:r>
            <a:r>
              <a:rPr lang="zh-CN" altLang="en-US" sz="1600" dirty="0"/>
              <a:t>．优化用地布局。以产业与城市的功能相融合、空间相整合的开发区发展思路，规划调整出部分居住及其相关配套用地，建立居住组团，以此解决开发区与城市发展存在的脱节问题，促进产业转型升级，增强城市活力，提升城市品质形象。</a:t>
            </a:r>
          </a:p>
          <a:p>
            <a:pPr indent="457200">
              <a:lnSpc>
                <a:spcPct val="150000"/>
              </a:lnSpc>
              <a:buNone/>
            </a:pPr>
            <a:r>
              <a:rPr lang="en-US" altLang="zh-CN" sz="1600" dirty="0"/>
              <a:t>2</a:t>
            </a:r>
            <a:r>
              <a:rPr lang="zh-CN" altLang="en-US" sz="1600" dirty="0"/>
              <a:t>．优化片区配套设施布局。根据</a:t>
            </a:r>
            <a:r>
              <a:rPr lang="en-US" altLang="zh-CN" sz="1600" dirty="0"/>
              <a:t>《</a:t>
            </a:r>
            <a:r>
              <a:rPr lang="zh-CN" altLang="en-US" sz="1600" dirty="0"/>
              <a:t>城市居住区规划设计标准</a:t>
            </a:r>
            <a:r>
              <a:rPr lang="en-US" altLang="zh-CN" sz="1600" dirty="0"/>
              <a:t>》</a:t>
            </a:r>
            <a:r>
              <a:rPr lang="zh-CN" altLang="en-US" sz="1600" dirty="0"/>
              <a:t>，明确居住用地开发强度；按照</a:t>
            </a:r>
            <a:r>
              <a:rPr lang="en-US" altLang="zh-CN" sz="1600" dirty="0"/>
              <a:t>《</a:t>
            </a:r>
            <a:r>
              <a:rPr lang="zh-CN" altLang="en-US" sz="1600" dirty="0"/>
              <a:t>南京市公共服务设施配套规划标准</a:t>
            </a:r>
            <a:r>
              <a:rPr lang="en-US" altLang="zh-CN" sz="1600" dirty="0"/>
              <a:t>》</a:t>
            </a:r>
            <a:r>
              <a:rPr lang="zh-CN" altLang="en-US" sz="1600" dirty="0"/>
              <a:t>指引，合理配套相关社区服务用地；依据相关教育配套规范要求，配置相关教育用地；倡导用地复合开发，部分绿地地下允许兼容商业、停车等配套服务功能。</a:t>
            </a:r>
          </a:p>
          <a:p>
            <a:pPr indent="457200">
              <a:lnSpc>
                <a:spcPct val="150000"/>
              </a:lnSpc>
              <a:buNone/>
            </a:pPr>
            <a:r>
              <a:rPr lang="en-US" altLang="zh-CN" sz="1600" dirty="0"/>
              <a:t>3</a:t>
            </a:r>
            <a:r>
              <a:rPr lang="zh-CN" altLang="en-US" sz="1600" dirty="0"/>
              <a:t>．优化片区路网。对片区内部分支路道路线形进行优化，避让部队及相关企业现状用地，开展竖向设计，确保道路实施性，并相应调整用地红线。</a:t>
            </a: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5145AC11-5FAF-4C51-BD74-9E5556338F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2418" y="766121"/>
            <a:ext cx="5446054" cy="493016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ECDEAEC-E0B3-4867-8B0D-15CB059BFF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045" t="12817" r="16200" b="15906"/>
          <a:stretch/>
        </p:blipFill>
        <p:spPr>
          <a:xfrm>
            <a:off x="15252164" y="4532422"/>
            <a:ext cx="6174976" cy="480548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60431A-D4F1-4D5C-880E-4AB5B52E8CB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045" t="12817" r="16200" b="15906"/>
          <a:stretch/>
        </p:blipFill>
        <p:spPr>
          <a:xfrm>
            <a:off x="15252164" y="331009"/>
            <a:ext cx="6174979" cy="4805480"/>
          </a:xfrm>
          <a:prstGeom prst="rect">
            <a:avLst/>
          </a:prstGeom>
        </p:spPr>
      </p:pic>
      <p:sp>
        <p:nvSpPr>
          <p:cNvPr id="22" name="矩形 5">
            <a:extLst>
              <a:ext uri="{FF2B5EF4-FFF2-40B4-BE49-F238E27FC236}">
                <a16:creationId xmlns:a16="http://schemas.microsoft.com/office/drawing/2014/main" id="{143123B9-BCA2-4919-868C-D99351D32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1673" y="4561974"/>
            <a:ext cx="1846922" cy="40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5" tIns="45690" rIns="91385" bIns="45690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kumimoji="0"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</a:rPr>
              <a:t>调整前</a:t>
            </a:r>
          </a:p>
        </p:txBody>
      </p:sp>
      <p:sp>
        <p:nvSpPr>
          <p:cNvPr id="24" name="矩形 5">
            <a:extLst>
              <a:ext uri="{FF2B5EF4-FFF2-40B4-BE49-F238E27FC236}">
                <a16:creationId xmlns:a16="http://schemas.microsoft.com/office/drawing/2014/main" id="{F376F89B-0CF2-44D1-A200-B3C9BAAFA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1673" y="8673556"/>
            <a:ext cx="1846922" cy="40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5" tIns="45690" rIns="91385" bIns="45690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kumimoji="0"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</a:rPr>
              <a:t>调整后</a:t>
            </a: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8FD1C801-2E4F-42FE-AE4C-FBD81FBB368D}"/>
              </a:ext>
            </a:extLst>
          </p:cNvPr>
          <p:cNvGrpSpPr/>
          <p:nvPr/>
        </p:nvGrpSpPr>
        <p:grpSpPr>
          <a:xfrm>
            <a:off x="15315543" y="1115129"/>
            <a:ext cx="6490358" cy="3456395"/>
            <a:chOff x="-4080" y="1722231"/>
            <a:chExt cx="4174597" cy="2223153"/>
          </a:xfrm>
        </p:grpSpPr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33C78AF5-8AC1-4A93-A1E0-20FD82ECD867}"/>
                </a:ext>
              </a:extLst>
            </p:cNvPr>
            <p:cNvSpPr/>
            <p:nvPr/>
          </p:nvSpPr>
          <p:spPr>
            <a:xfrm>
              <a:off x="2415544" y="1950848"/>
              <a:ext cx="735346" cy="2177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>
                  <a:effectLst>
                    <a:glow rad="63500">
                      <a:srgbClr val="FFFFFF"/>
                    </a:glow>
                  </a:effectLst>
                </a:rPr>
                <a:t>SOa0</a:t>
              </a:r>
              <a:r>
                <a:rPr lang="en-US" altLang="zh-CN" sz="1600" b="1" dirty="0">
                  <a:effectLst>
                    <a:glow rad="63500">
                      <a:srgbClr val="FFFFFF"/>
                    </a:glow>
                  </a:effectLst>
                </a:rPr>
                <a:t>2</a:t>
              </a:r>
              <a:r>
                <a:rPr lang="zh-CN" altLang="en-US" sz="1600" b="1" dirty="0">
                  <a:effectLst>
                    <a:glow rad="63500">
                      <a:srgbClr val="FFFFFF"/>
                    </a:glow>
                  </a:effectLst>
                </a:rPr>
                <a:t>0-0</a:t>
              </a:r>
              <a:r>
                <a:rPr lang="en-US" altLang="zh-CN" sz="1600" b="1" dirty="0">
                  <a:effectLst>
                    <a:glow rad="63500">
                      <a:srgbClr val="FFFFFF"/>
                    </a:glow>
                  </a:effectLst>
                </a:rPr>
                <a:t>5</a:t>
              </a:r>
              <a:endParaRPr lang="zh-CN" altLang="en-US" sz="1600" b="1" dirty="0">
                <a:effectLst>
                  <a:glow rad="63500">
                    <a:srgbClr val="FFFFFF"/>
                  </a:glow>
                </a:effectLst>
              </a:endParaRPr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2B67FBED-D99F-4BAB-BAC7-BFCF1071345F}"/>
                </a:ext>
              </a:extLst>
            </p:cNvPr>
            <p:cNvSpPr/>
            <p:nvPr/>
          </p:nvSpPr>
          <p:spPr>
            <a:xfrm>
              <a:off x="2910009" y="2427166"/>
              <a:ext cx="735346" cy="2177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>
                  <a:effectLst>
                    <a:glow rad="63500">
                      <a:srgbClr val="FFFFFF"/>
                    </a:glow>
                  </a:effectLst>
                </a:rPr>
                <a:t>SOa0</a:t>
              </a:r>
              <a:r>
                <a:rPr lang="en-US" altLang="zh-CN" sz="1600" b="1" dirty="0">
                  <a:effectLst>
                    <a:glow rad="63500">
                      <a:srgbClr val="FFFFFF"/>
                    </a:glow>
                  </a:effectLst>
                </a:rPr>
                <a:t>2</a:t>
              </a:r>
              <a:r>
                <a:rPr lang="zh-CN" altLang="en-US" sz="1600" b="1" dirty="0">
                  <a:effectLst>
                    <a:glow rad="63500">
                      <a:srgbClr val="FFFFFF"/>
                    </a:glow>
                  </a:effectLst>
                </a:rPr>
                <a:t>0-0</a:t>
              </a:r>
              <a:r>
                <a:rPr lang="en-US" altLang="zh-CN" sz="1600" b="1" dirty="0">
                  <a:effectLst>
                    <a:glow rad="63500">
                      <a:srgbClr val="FFFFFF"/>
                    </a:glow>
                  </a:effectLst>
                </a:rPr>
                <a:t>6</a:t>
              </a:r>
              <a:endParaRPr lang="zh-CN" altLang="en-US" sz="1600" b="1" dirty="0">
                <a:effectLst>
                  <a:glow rad="63500">
                    <a:srgbClr val="FFFFFF"/>
                  </a:glow>
                </a:effectLst>
              </a:endParaRPr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8508FA8B-38C7-42C6-A54C-F1A7DD016EB7}"/>
                </a:ext>
              </a:extLst>
            </p:cNvPr>
            <p:cNvSpPr/>
            <p:nvPr/>
          </p:nvSpPr>
          <p:spPr>
            <a:xfrm>
              <a:off x="3435171" y="2974410"/>
              <a:ext cx="735346" cy="2177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>
                  <a:effectLst>
                    <a:glow rad="63500">
                      <a:srgbClr val="FFFFFF"/>
                    </a:glow>
                  </a:effectLst>
                </a:rPr>
                <a:t>SOa0</a:t>
              </a:r>
              <a:r>
                <a:rPr lang="en-US" altLang="zh-CN" sz="1600" b="1" dirty="0">
                  <a:effectLst>
                    <a:glow rad="63500">
                      <a:srgbClr val="FFFFFF"/>
                    </a:glow>
                  </a:effectLst>
                </a:rPr>
                <a:t>2</a:t>
              </a:r>
              <a:r>
                <a:rPr lang="zh-CN" altLang="en-US" sz="1600" b="1" dirty="0">
                  <a:effectLst>
                    <a:glow rad="63500">
                      <a:srgbClr val="FFFFFF"/>
                    </a:glow>
                  </a:effectLst>
                </a:rPr>
                <a:t>0-0</a:t>
              </a:r>
              <a:r>
                <a:rPr lang="en-US" altLang="zh-CN" sz="1600" b="1" dirty="0">
                  <a:effectLst>
                    <a:glow rad="63500">
                      <a:srgbClr val="FFFFFF"/>
                    </a:glow>
                  </a:effectLst>
                </a:rPr>
                <a:t>9</a:t>
              </a:r>
              <a:endParaRPr lang="zh-CN" altLang="en-US" sz="1600" b="1" dirty="0">
                <a:effectLst>
                  <a:glow rad="63500">
                    <a:srgbClr val="FFFFFF"/>
                  </a:glow>
                </a:effectLst>
              </a:endParaRPr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D4C55899-63C4-4238-B30F-8CD78B1E6E9F}"/>
                </a:ext>
              </a:extLst>
            </p:cNvPr>
            <p:cNvSpPr/>
            <p:nvPr/>
          </p:nvSpPr>
          <p:spPr>
            <a:xfrm>
              <a:off x="-4080" y="3727626"/>
              <a:ext cx="735346" cy="2177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>
                  <a:effectLst>
                    <a:glow rad="63500">
                      <a:srgbClr val="FFFFFF"/>
                    </a:glow>
                  </a:effectLst>
                </a:rPr>
                <a:t>SOa0</a:t>
              </a:r>
              <a:r>
                <a:rPr lang="en-US" altLang="zh-CN" sz="1600" b="1" dirty="0">
                  <a:effectLst>
                    <a:glow rad="63500">
                      <a:srgbClr val="FFFFFF"/>
                    </a:glow>
                  </a:effectLst>
                </a:rPr>
                <a:t>2</a:t>
              </a:r>
              <a:r>
                <a:rPr lang="zh-CN" altLang="en-US" sz="1600" b="1" dirty="0">
                  <a:effectLst>
                    <a:glow rad="63500">
                      <a:srgbClr val="FFFFFF"/>
                    </a:glow>
                  </a:effectLst>
                </a:rPr>
                <a:t>0-0</a:t>
              </a:r>
              <a:r>
                <a:rPr lang="en-US" altLang="zh-CN" sz="1600" b="1" dirty="0">
                  <a:effectLst>
                    <a:glow rad="63500">
                      <a:srgbClr val="FFFFFF"/>
                    </a:glow>
                  </a:effectLst>
                </a:rPr>
                <a:t>3</a:t>
              </a:r>
              <a:endParaRPr lang="zh-CN" altLang="en-US" sz="1600" b="1" dirty="0">
                <a:effectLst>
                  <a:glow rad="63500">
                    <a:srgbClr val="FFFFFF"/>
                  </a:glow>
                </a:effectLst>
              </a:endParaRPr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BDB70D48-72DE-48A3-BB28-86B30E37FBA5}"/>
                </a:ext>
              </a:extLst>
            </p:cNvPr>
            <p:cNvSpPr/>
            <p:nvPr/>
          </p:nvSpPr>
          <p:spPr>
            <a:xfrm>
              <a:off x="262190" y="1722231"/>
              <a:ext cx="735346" cy="2177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>
                  <a:effectLst>
                    <a:glow rad="63500">
                      <a:srgbClr val="FFFFFF"/>
                    </a:glow>
                  </a:effectLst>
                </a:rPr>
                <a:t>SOa0</a:t>
              </a:r>
              <a:r>
                <a:rPr lang="en-US" altLang="zh-CN" sz="1600" b="1" dirty="0">
                  <a:effectLst>
                    <a:glow rad="63500">
                      <a:srgbClr val="FFFFFF"/>
                    </a:glow>
                  </a:effectLst>
                </a:rPr>
                <a:t>2</a:t>
              </a:r>
              <a:r>
                <a:rPr lang="zh-CN" altLang="en-US" sz="1600" b="1" dirty="0">
                  <a:effectLst>
                    <a:glow rad="63500">
                      <a:srgbClr val="FFFFFF"/>
                    </a:glow>
                  </a:effectLst>
                </a:rPr>
                <a:t>0-</a:t>
              </a:r>
              <a:r>
                <a:rPr lang="en-US" altLang="zh-CN" sz="1600" b="1" dirty="0">
                  <a:effectLst>
                    <a:glow rad="63500">
                      <a:srgbClr val="FFFFFF"/>
                    </a:glow>
                  </a:effectLst>
                </a:rPr>
                <a:t>15</a:t>
              </a:r>
              <a:endParaRPr lang="zh-CN" altLang="en-US" sz="1600" b="1" dirty="0">
                <a:effectLst>
                  <a:glow rad="63500">
                    <a:srgbClr val="FFFFFF"/>
                  </a:glow>
                </a:effectLst>
              </a:endParaRP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0B1A0EF3-9C9F-4840-9AE9-9A9019B419BC}"/>
              </a:ext>
            </a:extLst>
          </p:cNvPr>
          <p:cNvGrpSpPr/>
          <p:nvPr/>
        </p:nvGrpSpPr>
        <p:grpSpPr>
          <a:xfrm>
            <a:off x="15315543" y="5360130"/>
            <a:ext cx="6490358" cy="3456395"/>
            <a:chOff x="-4080" y="1722231"/>
            <a:chExt cx="4174597" cy="2223153"/>
          </a:xfrm>
        </p:grpSpPr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35CC81B3-B8A3-462C-BF88-7B7D20790761}"/>
                </a:ext>
              </a:extLst>
            </p:cNvPr>
            <p:cNvSpPr/>
            <p:nvPr/>
          </p:nvSpPr>
          <p:spPr>
            <a:xfrm>
              <a:off x="2415544" y="1950848"/>
              <a:ext cx="735346" cy="2177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>
                  <a:effectLst>
                    <a:glow rad="63500">
                      <a:srgbClr val="FFFFFF"/>
                    </a:glow>
                  </a:effectLst>
                </a:rPr>
                <a:t>SOa0</a:t>
              </a:r>
              <a:r>
                <a:rPr lang="en-US" altLang="zh-CN" sz="1600" b="1" dirty="0">
                  <a:effectLst>
                    <a:glow rad="63500">
                      <a:srgbClr val="FFFFFF"/>
                    </a:glow>
                  </a:effectLst>
                </a:rPr>
                <a:t>2</a:t>
              </a:r>
              <a:r>
                <a:rPr lang="zh-CN" altLang="en-US" sz="1600" b="1" dirty="0">
                  <a:effectLst>
                    <a:glow rad="63500">
                      <a:srgbClr val="FFFFFF"/>
                    </a:glow>
                  </a:effectLst>
                </a:rPr>
                <a:t>0-0</a:t>
              </a:r>
              <a:r>
                <a:rPr lang="en-US" altLang="zh-CN" sz="1600" b="1" dirty="0">
                  <a:effectLst>
                    <a:glow rad="63500">
                      <a:srgbClr val="FFFFFF"/>
                    </a:glow>
                  </a:effectLst>
                </a:rPr>
                <a:t>5</a:t>
              </a:r>
              <a:endParaRPr lang="zh-CN" altLang="en-US" sz="1600" b="1" dirty="0">
                <a:effectLst>
                  <a:glow rad="63500">
                    <a:srgbClr val="FFFFFF"/>
                  </a:glow>
                </a:effectLst>
              </a:endParaRPr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259FA815-7D3C-4140-A82A-FBD34CF0AEBC}"/>
                </a:ext>
              </a:extLst>
            </p:cNvPr>
            <p:cNvSpPr/>
            <p:nvPr/>
          </p:nvSpPr>
          <p:spPr>
            <a:xfrm>
              <a:off x="2910009" y="2427166"/>
              <a:ext cx="735346" cy="2177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>
                  <a:effectLst>
                    <a:glow rad="63500">
                      <a:srgbClr val="FFFFFF"/>
                    </a:glow>
                  </a:effectLst>
                </a:rPr>
                <a:t>SOa0</a:t>
              </a:r>
              <a:r>
                <a:rPr lang="en-US" altLang="zh-CN" sz="1600" b="1" dirty="0">
                  <a:effectLst>
                    <a:glow rad="63500">
                      <a:srgbClr val="FFFFFF"/>
                    </a:glow>
                  </a:effectLst>
                </a:rPr>
                <a:t>2</a:t>
              </a:r>
              <a:r>
                <a:rPr lang="zh-CN" altLang="en-US" sz="1600" b="1" dirty="0">
                  <a:effectLst>
                    <a:glow rad="63500">
                      <a:srgbClr val="FFFFFF"/>
                    </a:glow>
                  </a:effectLst>
                </a:rPr>
                <a:t>0-0</a:t>
              </a:r>
              <a:r>
                <a:rPr lang="en-US" altLang="zh-CN" sz="1600" b="1" dirty="0">
                  <a:effectLst>
                    <a:glow rad="63500">
                      <a:srgbClr val="FFFFFF"/>
                    </a:glow>
                  </a:effectLst>
                </a:rPr>
                <a:t>6</a:t>
              </a:r>
              <a:endParaRPr lang="zh-CN" altLang="en-US" sz="1600" b="1" dirty="0">
                <a:effectLst>
                  <a:glow rad="63500">
                    <a:srgbClr val="FFFFFF"/>
                  </a:glow>
                </a:effectLst>
              </a:endParaRPr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F270F709-E611-4452-BD72-EBCD3D45AAB2}"/>
                </a:ext>
              </a:extLst>
            </p:cNvPr>
            <p:cNvSpPr/>
            <p:nvPr/>
          </p:nvSpPr>
          <p:spPr>
            <a:xfrm>
              <a:off x="3435171" y="2974410"/>
              <a:ext cx="735346" cy="2177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>
                  <a:effectLst>
                    <a:glow rad="63500">
                      <a:srgbClr val="FFFFFF"/>
                    </a:glow>
                  </a:effectLst>
                </a:rPr>
                <a:t>SOa0</a:t>
              </a:r>
              <a:r>
                <a:rPr lang="en-US" altLang="zh-CN" sz="1600" b="1" dirty="0">
                  <a:effectLst>
                    <a:glow rad="63500">
                      <a:srgbClr val="FFFFFF"/>
                    </a:glow>
                  </a:effectLst>
                </a:rPr>
                <a:t>2</a:t>
              </a:r>
              <a:r>
                <a:rPr lang="zh-CN" altLang="en-US" sz="1600" b="1" dirty="0">
                  <a:effectLst>
                    <a:glow rad="63500">
                      <a:srgbClr val="FFFFFF"/>
                    </a:glow>
                  </a:effectLst>
                </a:rPr>
                <a:t>0-0</a:t>
              </a:r>
              <a:r>
                <a:rPr lang="en-US" altLang="zh-CN" sz="1600" b="1" dirty="0">
                  <a:effectLst>
                    <a:glow rad="63500">
                      <a:srgbClr val="FFFFFF"/>
                    </a:glow>
                  </a:effectLst>
                </a:rPr>
                <a:t>9</a:t>
              </a:r>
              <a:endParaRPr lang="zh-CN" altLang="en-US" sz="1600" b="1" dirty="0">
                <a:effectLst>
                  <a:glow rad="63500">
                    <a:srgbClr val="FFFFFF"/>
                  </a:glow>
                </a:effectLst>
              </a:endParaRPr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8C2F15FC-F1E2-418C-9D18-5849178F2FCD}"/>
                </a:ext>
              </a:extLst>
            </p:cNvPr>
            <p:cNvSpPr/>
            <p:nvPr/>
          </p:nvSpPr>
          <p:spPr>
            <a:xfrm>
              <a:off x="-4080" y="3727626"/>
              <a:ext cx="735346" cy="2177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>
                  <a:effectLst>
                    <a:glow rad="63500">
                      <a:srgbClr val="FFFFFF"/>
                    </a:glow>
                  </a:effectLst>
                </a:rPr>
                <a:t>SOa0</a:t>
              </a:r>
              <a:r>
                <a:rPr lang="en-US" altLang="zh-CN" sz="1600" b="1" dirty="0">
                  <a:effectLst>
                    <a:glow rad="63500">
                      <a:srgbClr val="FFFFFF"/>
                    </a:glow>
                  </a:effectLst>
                </a:rPr>
                <a:t>2</a:t>
              </a:r>
              <a:r>
                <a:rPr lang="zh-CN" altLang="en-US" sz="1600" b="1" dirty="0">
                  <a:effectLst>
                    <a:glow rad="63500">
                      <a:srgbClr val="FFFFFF"/>
                    </a:glow>
                  </a:effectLst>
                </a:rPr>
                <a:t>0-0</a:t>
              </a:r>
              <a:r>
                <a:rPr lang="en-US" altLang="zh-CN" sz="1600" b="1" dirty="0">
                  <a:effectLst>
                    <a:glow rad="63500">
                      <a:srgbClr val="FFFFFF"/>
                    </a:glow>
                  </a:effectLst>
                </a:rPr>
                <a:t>3</a:t>
              </a:r>
              <a:endParaRPr lang="zh-CN" altLang="en-US" sz="1600" b="1" dirty="0">
                <a:effectLst>
                  <a:glow rad="63500">
                    <a:srgbClr val="FFFFFF"/>
                  </a:glow>
                </a:effectLst>
              </a:endParaRPr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AF48418C-5C94-4447-975F-FC01F03CE9B4}"/>
                </a:ext>
              </a:extLst>
            </p:cNvPr>
            <p:cNvSpPr/>
            <p:nvPr/>
          </p:nvSpPr>
          <p:spPr>
            <a:xfrm>
              <a:off x="262190" y="1722231"/>
              <a:ext cx="735346" cy="2177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>
                  <a:effectLst>
                    <a:glow rad="63500">
                      <a:srgbClr val="FFFFFF"/>
                    </a:glow>
                  </a:effectLst>
                </a:rPr>
                <a:t>SOa0</a:t>
              </a:r>
              <a:r>
                <a:rPr lang="en-US" altLang="zh-CN" sz="1600" b="1" dirty="0">
                  <a:effectLst>
                    <a:glow rad="63500">
                      <a:srgbClr val="FFFFFF"/>
                    </a:glow>
                  </a:effectLst>
                </a:rPr>
                <a:t>2</a:t>
              </a:r>
              <a:r>
                <a:rPr lang="zh-CN" altLang="en-US" sz="1600" b="1" dirty="0">
                  <a:effectLst>
                    <a:glow rad="63500">
                      <a:srgbClr val="FFFFFF"/>
                    </a:glow>
                  </a:effectLst>
                </a:rPr>
                <a:t>0-</a:t>
              </a:r>
              <a:r>
                <a:rPr lang="en-US" altLang="zh-CN" sz="1600" b="1" dirty="0">
                  <a:effectLst>
                    <a:glow rad="63500">
                      <a:srgbClr val="FFFFFF"/>
                    </a:glow>
                  </a:effectLst>
                </a:rPr>
                <a:t>15</a:t>
              </a:r>
              <a:endParaRPr lang="zh-CN" altLang="en-US" sz="1600" b="1" dirty="0">
                <a:effectLst>
                  <a:glow rad="63500">
                    <a:srgbClr val="FFFFFF"/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0262790"/>
      </p:ext>
    </p:extLst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18928</TotalTime>
  <Words>694</Words>
  <Application>Microsoft Office PowerPoint</Application>
  <PresentationFormat>自定义</PresentationFormat>
  <Paragraphs>45</Paragraphs>
  <Slides>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0" baseType="lpstr">
      <vt:lpstr>方正仿宋_GBK</vt:lpstr>
      <vt:lpstr>黑体</vt:lpstr>
      <vt:lpstr>华文细黑</vt:lpstr>
      <vt:lpstr>宋体</vt:lpstr>
      <vt:lpstr>Arial</vt:lpstr>
      <vt:lpstr>Calibri</vt:lpstr>
      <vt:lpstr>Times New Roman</vt:lpstr>
      <vt:lpstr>默认设计模板</vt:lpstr>
      <vt:lpstr>PowerPoint 演示文稿</vt:lpstr>
      <vt:lpstr>PowerPoint 演示文稿</vt:lpstr>
    </vt:vector>
  </TitlesOfParts>
  <Company>unit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NTKO</cp:lastModifiedBy>
  <cp:revision>408</cp:revision>
  <dcterms:created xsi:type="dcterms:W3CDTF">2003-11-12T09:06:33Z</dcterms:created>
  <dcterms:modified xsi:type="dcterms:W3CDTF">2021-08-20T03:33:56Z</dcterms:modified>
</cp:coreProperties>
</file>